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60" r:id="rId5"/>
    <p:sldId id="258"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0" d="100"/>
          <a:sy n="100" d="100"/>
        </p:scale>
        <p:origin x="-1328" y="2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printerSettings" Target="printerSettings/printerSettings1.bin"/><Relationship Id="rId23" Type="http://schemas.openxmlformats.org/officeDocument/2006/relationships/presProps" Target="presProps.xml"/><Relationship Id="rId24" Type="http://schemas.openxmlformats.org/officeDocument/2006/relationships/viewProps" Target="viewProps.xml"/><Relationship Id="rId25" Type="http://schemas.openxmlformats.org/officeDocument/2006/relationships/theme" Target="theme/theme1.xml"/><Relationship Id="rId26"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2960865-78B3-4932-B887-8CF21CAA3748}" type="datetimeFigureOut">
              <a:rPr lang="en-US" smtClean="0"/>
              <a:t>7/24/14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E8119B-75D1-4126-AC35-513E8CD885E8}" type="slidenum">
              <a:rPr lang="en-US" smtClean="0"/>
              <a:t>‹#›</a:t>
            </a:fld>
            <a:endParaRPr lang="en-US"/>
          </a:p>
        </p:txBody>
      </p:sp>
    </p:spTree>
    <p:extLst>
      <p:ext uri="{BB962C8B-B14F-4D97-AF65-F5344CB8AC3E}">
        <p14:creationId xmlns:p14="http://schemas.microsoft.com/office/powerpoint/2010/main" val="330698599"/>
      </p:ext>
    </p:extLst>
  </p:cSld>
  <p:clrMapOvr>
    <a:masterClrMapping/>
  </p:clrMapOvr>
  <p:transition xmlns:p14="http://schemas.microsoft.com/office/powerpoint/2010/main">
    <p:cove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2960865-78B3-4932-B887-8CF21CAA3748}" type="datetimeFigureOut">
              <a:rPr lang="en-US" smtClean="0"/>
              <a:t>7/24/14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E8119B-75D1-4126-AC35-513E8CD885E8}" type="slidenum">
              <a:rPr lang="en-US" smtClean="0"/>
              <a:t>‹#›</a:t>
            </a:fld>
            <a:endParaRPr lang="en-US"/>
          </a:p>
        </p:txBody>
      </p:sp>
    </p:spTree>
    <p:extLst>
      <p:ext uri="{BB962C8B-B14F-4D97-AF65-F5344CB8AC3E}">
        <p14:creationId xmlns:p14="http://schemas.microsoft.com/office/powerpoint/2010/main" val="2663982050"/>
      </p:ext>
    </p:extLst>
  </p:cSld>
  <p:clrMapOvr>
    <a:masterClrMapping/>
  </p:clrMapOvr>
  <p:transition xmlns:p14="http://schemas.microsoft.com/office/powerpoint/2010/main">
    <p:cove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2960865-78B3-4932-B887-8CF21CAA3748}" type="datetimeFigureOut">
              <a:rPr lang="en-US" smtClean="0"/>
              <a:t>7/24/14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E8119B-75D1-4126-AC35-513E8CD885E8}" type="slidenum">
              <a:rPr lang="en-US" smtClean="0"/>
              <a:t>‹#›</a:t>
            </a:fld>
            <a:endParaRPr lang="en-US"/>
          </a:p>
        </p:txBody>
      </p:sp>
    </p:spTree>
    <p:extLst>
      <p:ext uri="{BB962C8B-B14F-4D97-AF65-F5344CB8AC3E}">
        <p14:creationId xmlns:p14="http://schemas.microsoft.com/office/powerpoint/2010/main" val="2268847449"/>
      </p:ext>
    </p:extLst>
  </p:cSld>
  <p:clrMapOvr>
    <a:masterClrMapping/>
  </p:clrMapOvr>
  <p:transition xmlns:p14="http://schemas.microsoft.com/office/powerpoint/2010/main">
    <p:cove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2960865-78B3-4932-B887-8CF21CAA3748}" type="datetimeFigureOut">
              <a:rPr lang="en-US" smtClean="0"/>
              <a:t>7/24/14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E8119B-75D1-4126-AC35-513E8CD885E8}" type="slidenum">
              <a:rPr lang="en-US" smtClean="0"/>
              <a:t>‹#›</a:t>
            </a:fld>
            <a:endParaRPr lang="en-US"/>
          </a:p>
        </p:txBody>
      </p:sp>
    </p:spTree>
    <p:extLst>
      <p:ext uri="{BB962C8B-B14F-4D97-AF65-F5344CB8AC3E}">
        <p14:creationId xmlns:p14="http://schemas.microsoft.com/office/powerpoint/2010/main" val="175667225"/>
      </p:ext>
    </p:extLst>
  </p:cSld>
  <p:clrMapOvr>
    <a:masterClrMapping/>
  </p:clrMapOvr>
  <p:transition xmlns:p14="http://schemas.microsoft.com/office/powerpoint/2010/main">
    <p:cove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2960865-78B3-4932-B887-8CF21CAA3748}" type="datetimeFigureOut">
              <a:rPr lang="en-US" smtClean="0"/>
              <a:t>7/24/14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E8119B-75D1-4126-AC35-513E8CD885E8}" type="slidenum">
              <a:rPr lang="en-US" smtClean="0"/>
              <a:t>‹#›</a:t>
            </a:fld>
            <a:endParaRPr lang="en-US"/>
          </a:p>
        </p:txBody>
      </p:sp>
    </p:spTree>
    <p:extLst>
      <p:ext uri="{BB962C8B-B14F-4D97-AF65-F5344CB8AC3E}">
        <p14:creationId xmlns:p14="http://schemas.microsoft.com/office/powerpoint/2010/main" val="3723648846"/>
      </p:ext>
    </p:extLst>
  </p:cSld>
  <p:clrMapOvr>
    <a:masterClrMapping/>
  </p:clrMapOvr>
  <p:transition xmlns:p14="http://schemas.microsoft.com/office/powerpoint/2010/main">
    <p:cove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2960865-78B3-4932-B887-8CF21CAA3748}" type="datetimeFigureOut">
              <a:rPr lang="en-US" smtClean="0"/>
              <a:t>7/24/14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E8119B-75D1-4126-AC35-513E8CD885E8}" type="slidenum">
              <a:rPr lang="en-US" smtClean="0"/>
              <a:t>‹#›</a:t>
            </a:fld>
            <a:endParaRPr lang="en-US"/>
          </a:p>
        </p:txBody>
      </p:sp>
    </p:spTree>
    <p:extLst>
      <p:ext uri="{BB962C8B-B14F-4D97-AF65-F5344CB8AC3E}">
        <p14:creationId xmlns:p14="http://schemas.microsoft.com/office/powerpoint/2010/main" val="1588605752"/>
      </p:ext>
    </p:extLst>
  </p:cSld>
  <p:clrMapOvr>
    <a:masterClrMapping/>
  </p:clrMapOvr>
  <p:transition xmlns:p14="http://schemas.microsoft.com/office/powerpoint/2010/main">
    <p:cove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2960865-78B3-4932-B887-8CF21CAA3748}" type="datetimeFigureOut">
              <a:rPr lang="en-US" smtClean="0"/>
              <a:t>7/24/14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6E8119B-75D1-4126-AC35-513E8CD885E8}" type="slidenum">
              <a:rPr lang="en-US" smtClean="0"/>
              <a:t>‹#›</a:t>
            </a:fld>
            <a:endParaRPr lang="en-US"/>
          </a:p>
        </p:txBody>
      </p:sp>
    </p:spTree>
    <p:extLst>
      <p:ext uri="{BB962C8B-B14F-4D97-AF65-F5344CB8AC3E}">
        <p14:creationId xmlns:p14="http://schemas.microsoft.com/office/powerpoint/2010/main" val="263568043"/>
      </p:ext>
    </p:extLst>
  </p:cSld>
  <p:clrMapOvr>
    <a:masterClrMapping/>
  </p:clrMapOvr>
  <p:transition xmlns:p14="http://schemas.microsoft.com/office/powerpoint/2010/main">
    <p:cove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2960865-78B3-4932-B887-8CF21CAA3748}" type="datetimeFigureOut">
              <a:rPr lang="en-US" smtClean="0"/>
              <a:t>7/24/14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6E8119B-75D1-4126-AC35-513E8CD885E8}" type="slidenum">
              <a:rPr lang="en-US" smtClean="0"/>
              <a:t>‹#›</a:t>
            </a:fld>
            <a:endParaRPr lang="en-US"/>
          </a:p>
        </p:txBody>
      </p:sp>
    </p:spTree>
    <p:extLst>
      <p:ext uri="{BB962C8B-B14F-4D97-AF65-F5344CB8AC3E}">
        <p14:creationId xmlns:p14="http://schemas.microsoft.com/office/powerpoint/2010/main" val="2880618571"/>
      </p:ext>
    </p:extLst>
  </p:cSld>
  <p:clrMapOvr>
    <a:masterClrMapping/>
  </p:clrMapOvr>
  <p:transition xmlns:p14="http://schemas.microsoft.com/office/powerpoint/2010/main">
    <p:cove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2960865-78B3-4932-B887-8CF21CAA3748}" type="datetimeFigureOut">
              <a:rPr lang="en-US" smtClean="0"/>
              <a:t>7/24/14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6E8119B-75D1-4126-AC35-513E8CD885E8}" type="slidenum">
              <a:rPr lang="en-US" smtClean="0"/>
              <a:t>‹#›</a:t>
            </a:fld>
            <a:endParaRPr lang="en-US"/>
          </a:p>
        </p:txBody>
      </p:sp>
    </p:spTree>
    <p:extLst>
      <p:ext uri="{BB962C8B-B14F-4D97-AF65-F5344CB8AC3E}">
        <p14:creationId xmlns:p14="http://schemas.microsoft.com/office/powerpoint/2010/main" val="1786650182"/>
      </p:ext>
    </p:extLst>
  </p:cSld>
  <p:clrMapOvr>
    <a:masterClrMapping/>
  </p:clrMapOvr>
  <p:transition xmlns:p14="http://schemas.microsoft.com/office/powerpoint/2010/main">
    <p:cove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2960865-78B3-4932-B887-8CF21CAA3748}" type="datetimeFigureOut">
              <a:rPr lang="en-US" smtClean="0"/>
              <a:t>7/24/14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E8119B-75D1-4126-AC35-513E8CD885E8}" type="slidenum">
              <a:rPr lang="en-US" smtClean="0"/>
              <a:t>‹#›</a:t>
            </a:fld>
            <a:endParaRPr lang="en-US"/>
          </a:p>
        </p:txBody>
      </p:sp>
    </p:spTree>
    <p:extLst>
      <p:ext uri="{BB962C8B-B14F-4D97-AF65-F5344CB8AC3E}">
        <p14:creationId xmlns:p14="http://schemas.microsoft.com/office/powerpoint/2010/main" val="2022001088"/>
      </p:ext>
    </p:extLst>
  </p:cSld>
  <p:clrMapOvr>
    <a:masterClrMapping/>
  </p:clrMapOvr>
  <p:transition xmlns:p14="http://schemas.microsoft.com/office/powerpoint/2010/main">
    <p:cove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2960865-78B3-4932-B887-8CF21CAA3748}" type="datetimeFigureOut">
              <a:rPr lang="en-US" smtClean="0"/>
              <a:t>7/24/14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E8119B-75D1-4126-AC35-513E8CD885E8}" type="slidenum">
              <a:rPr lang="en-US" smtClean="0"/>
              <a:t>‹#›</a:t>
            </a:fld>
            <a:endParaRPr lang="en-US"/>
          </a:p>
        </p:txBody>
      </p:sp>
    </p:spTree>
    <p:extLst>
      <p:ext uri="{BB962C8B-B14F-4D97-AF65-F5344CB8AC3E}">
        <p14:creationId xmlns:p14="http://schemas.microsoft.com/office/powerpoint/2010/main" val="4147379033"/>
      </p:ext>
    </p:extLst>
  </p:cSld>
  <p:clrMapOvr>
    <a:masterClrMapping/>
  </p:clrMapOvr>
  <p:transition xmlns:p14="http://schemas.microsoft.com/office/powerpoint/2010/main">
    <p:cover/>
  </p:transitio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2960865-78B3-4932-B887-8CF21CAA3748}" type="datetimeFigureOut">
              <a:rPr lang="en-US" smtClean="0"/>
              <a:t>7/24/14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6E8119B-75D1-4126-AC35-513E8CD885E8}" type="slidenum">
              <a:rPr lang="en-US" smtClean="0"/>
              <a:t>‹#›</a:t>
            </a:fld>
            <a:endParaRPr lang="en-US"/>
          </a:p>
        </p:txBody>
      </p:sp>
    </p:spTree>
    <p:extLst>
      <p:ext uri="{BB962C8B-B14F-4D97-AF65-F5344CB8AC3E}">
        <p14:creationId xmlns:p14="http://schemas.microsoft.com/office/powerpoint/2010/main" val="17461128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ransition xmlns:p14="http://schemas.microsoft.com/office/powerpoint/2010/main">
    <p:cover/>
  </p:transition>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image" Target="../media/image1.jpe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jpe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2" name="Title 1"/>
          <p:cNvSpPr>
            <a:spLocks noGrp="1"/>
          </p:cNvSpPr>
          <p:nvPr>
            <p:ph type="ctrTitle"/>
          </p:nvPr>
        </p:nvSpPr>
        <p:spPr>
          <a:xfrm>
            <a:off x="761999" y="1828800"/>
            <a:ext cx="7772400" cy="1470025"/>
          </a:xfrm>
        </p:spPr>
        <p:txBody>
          <a:bodyPr/>
          <a:lstStyle/>
          <a:p>
            <a:r>
              <a:rPr lang="es-PR" b="1" dirty="0" smtClean="0"/>
              <a:t>The Mirror of Self-Esteem</a:t>
            </a:r>
            <a:endParaRPr lang="es-PR" b="1" dirty="0"/>
          </a:p>
        </p:txBody>
      </p:sp>
      <p:sp>
        <p:nvSpPr>
          <p:cNvPr id="3" name="Subtitle 2"/>
          <p:cNvSpPr>
            <a:spLocks noGrp="1"/>
          </p:cNvSpPr>
          <p:nvPr>
            <p:ph type="subTitle" idx="1"/>
          </p:nvPr>
        </p:nvSpPr>
        <p:spPr>
          <a:xfrm>
            <a:off x="2438400" y="3397624"/>
            <a:ext cx="5867400" cy="1752600"/>
          </a:xfrm>
        </p:spPr>
        <p:txBody>
          <a:bodyPr/>
          <a:lstStyle/>
          <a:p>
            <a:r>
              <a:rPr lang="es-PR" dirty="0" smtClean="0">
                <a:solidFill>
                  <a:srgbClr val="FF0000"/>
                </a:solidFill>
              </a:rPr>
              <a:t>The First 7 Years</a:t>
            </a:r>
          </a:p>
          <a:p>
            <a:r>
              <a:rPr lang="es-PR" dirty="0" smtClean="0">
                <a:solidFill>
                  <a:srgbClr val="FF0000"/>
                </a:solidFill>
              </a:rPr>
              <a:t>Chapter </a:t>
            </a:r>
            <a:r>
              <a:rPr lang="es-PR" dirty="0" smtClean="0">
                <a:solidFill>
                  <a:srgbClr val="FF0000"/>
                </a:solidFill>
              </a:rPr>
              <a:t>49</a:t>
            </a:r>
            <a:endParaRPr lang="en-US" dirty="0">
              <a:solidFill>
                <a:srgbClr val="FF0000"/>
              </a:solidFill>
            </a:endParaRPr>
          </a:p>
        </p:txBody>
      </p:sp>
    </p:spTree>
    <p:extLst>
      <p:ext uri="{BB962C8B-B14F-4D97-AF65-F5344CB8AC3E}">
        <p14:creationId xmlns:p14="http://schemas.microsoft.com/office/powerpoint/2010/main" val="1919200108"/>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a:bodyPr>
          <a:lstStyle/>
          <a:p>
            <a:r>
              <a:rPr lang="es-PR" sz="4200" b="1" dirty="0" smtClean="0"/>
              <a:t>Building Your Child’s Self-Esteem</a:t>
            </a:r>
            <a:endParaRPr lang="en-US" sz="4200" b="1" dirty="0"/>
          </a:p>
        </p:txBody>
      </p:sp>
      <p:sp>
        <p:nvSpPr>
          <p:cNvPr id="5" name="Content Placeholder 4"/>
          <p:cNvSpPr>
            <a:spLocks noGrp="1"/>
          </p:cNvSpPr>
          <p:nvPr>
            <p:ph idx="1"/>
          </p:nvPr>
        </p:nvSpPr>
        <p:spPr>
          <a:xfrm>
            <a:off x="1828800" y="1447800"/>
            <a:ext cx="6019800" cy="4525963"/>
          </a:xfrm>
        </p:spPr>
        <p:txBody>
          <a:bodyPr>
            <a:normAutofit fontScale="92500" lnSpcReduction="20000"/>
          </a:bodyPr>
          <a:lstStyle/>
          <a:p>
            <a:pPr marL="514350" indent="-514350">
              <a:buFont typeface="+mj-lt"/>
              <a:buAutoNum type="arabicPeriod"/>
            </a:pPr>
            <a:r>
              <a:rPr lang="es-PR" b="1" dirty="0" smtClean="0"/>
              <a:t>Reflect your feeling that they’re OK</a:t>
            </a:r>
          </a:p>
          <a:p>
            <a:pPr marL="914400" lvl="1" indent="-514350"/>
            <a:r>
              <a:rPr lang="es-PR" dirty="0" smtClean="0"/>
              <a:t>Children need lessons in coping with words and acts that destroy self-esteem.</a:t>
            </a:r>
          </a:p>
          <a:p>
            <a:pPr marL="914400" lvl="1" indent="-514350"/>
            <a:r>
              <a:rPr lang="es-PR" dirty="0" smtClean="0"/>
              <a:t>When children’s feelings are hurt, their self-esteem is in jeopardy – and you have the power to restore their sense of personal value.</a:t>
            </a:r>
          </a:p>
          <a:p>
            <a:pPr marL="914400" lvl="1" indent="-514350"/>
            <a:r>
              <a:rPr lang="es-PR" dirty="0" smtClean="0"/>
              <a:t>Apologize, listen, and give a hug.</a:t>
            </a:r>
          </a:p>
          <a:p>
            <a:pPr marL="914400" lvl="1" indent="-514350"/>
            <a:r>
              <a:rPr lang="es-PR" dirty="0" smtClean="0"/>
              <a:t>You might feel the need to explain yourself.</a:t>
            </a:r>
          </a:p>
        </p:txBody>
      </p:sp>
    </p:spTree>
    <p:extLst>
      <p:ext uri="{BB962C8B-B14F-4D97-AF65-F5344CB8AC3E}">
        <p14:creationId xmlns:p14="http://schemas.microsoft.com/office/powerpoint/2010/main" val="285506429"/>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2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barn(inVertical)">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42" fill="hold" grpId="0"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barn(outHorizontal)">
                                      <p:cBhvr>
                                        <p:cTn id="12" dur="500"/>
                                        <p:tgtEl>
                                          <p:spTgt spid="5">
                                            <p:txEl>
                                              <p:pRg st="0" end="0"/>
                                            </p:txEl>
                                          </p:spTgt>
                                        </p:tgtEl>
                                      </p:cBhvr>
                                    </p:animEffect>
                                  </p:childTnLst>
                                </p:cTn>
                              </p:par>
                              <p:par>
                                <p:cTn id="13" presetID="16" presetClass="entr" presetSubtype="42" fill="hold" grpId="0" nodeType="withEffect">
                                  <p:stCondLst>
                                    <p:cond delay="0"/>
                                  </p:stCondLst>
                                  <p:childTnLst>
                                    <p:set>
                                      <p:cBhvr>
                                        <p:cTn id="14" dur="1" fill="hold">
                                          <p:stCondLst>
                                            <p:cond delay="0"/>
                                          </p:stCondLst>
                                        </p:cTn>
                                        <p:tgtEl>
                                          <p:spTgt spid="5">
                                            <p:txEl>
                                              <p:pRg st="1" end="1"/>
                                            </p:txEl>
                                          </p:spTgt>
                                        </p:tgtEl>
                                        <p:attrNameLst>
                                          <p:attrName>style.visibility</p:attrName>
                                        </p:attrNameLst>
                                      </p:cBhvr>
                                      <p:to>
                                        <p:strVal val="visible"/>
                                      </p:to>
                                    </p:set>
                                    <p:animEffect transition="in" filter="barn(outHorizontal)">
                                      <p:cBhvr>
                                        <p:cTn id="15" dur="500"/>
                                        <p:tgtEl>
                                          <p:spTgt spid="5">
                                            <p:txEl>
                                              <p:pRg st="1" end="1"/>
                                            </p:txEl>
                                          </p:spTgt>
                                        </p:tgtEl>
                                      </p:cBhvr>
                                    </p:animEffect>
                                  </p:childTnLst>
                                </p:cTn>
                              </p:par>
                              <p:par>
                                <p:cTn id="16" presetID="16" presetClass="entr" presetSubtype="42" fill="hold" grpId="0" nodeType="withEffect">
                                  <p:stCondLst>
                                    <p:cond delay="0"/>
                                  </p:stCondLst>
                                  <p:childTnLst>
                                    <p:set>
                                      <p:cBhvr>
                                        <p:cTn id="17" dur="1" fill="hold">
                                          <p:stCondLst>
                                            <p:cond delay="0"/>
                                          </p:stCondLst>
                                        </p:cTn>
                                        <p:tgtEl>
                                          <p:spTgt spid="5">
                                            <p:txEl>
                                              <p:pRg st="2" end="2"/>
                                            </p:txEl>
                                          </p:spTgt>
                                        </p:tgtEl>
                                        <p:attrNameLst>
                                          <p:attrName>style.visibility</p:attrName>
                                        </p:attrNameLst>
                                      </p:cBhvr>
                                      <p:to>
                                        <p:strVal val="visible"/>
                                      </p:to>
                                    </p:set>
                                    <p:animEffect transition="in" filter="barn(outHorizontal)">
                                      <p:cBhvr>
                                        <p:cTn id="18" dur="500"/>
                                        <p:tgtEl>
                                          <p:spTgt spid="5">
                                            <p:txEl>
                                              <p:pRg st="2" end="2"/>
                                            </p:txEl>
                                          </p:spTgt>
                                        </p:tgtEl>
                                      </p:cBhvr>
                                    </p:animEffect>
                                  </p:childTnLst>
                                </p:cTn>
                              </p:par>
                              <p:par>
                                <p:cTn id="19" presetID="16" presetClass="entr" presetSubtype="42" fill="hold" grpId="0" nodeType="withEffect">
                                  <p:stCondLst>
                                    <p:cond delay="0"/>
                                  </p:stCondLst>
                                  <p:childTnLst>
                                    <p:set>
                                      <p:cBhvr>
                                        <p:cTn id="20" dur="1" fill="hold">
                                          <p:stCondLst>
                                            <p:cond delay="0"/>
                                          </p:stCondLst>
                                        </p:cTn>
                                        <p:tgtEl>
                                          <p:spTgt spid="5">
                                            <p:txEl>
                                              <p:pRg st="3" end="3"/>
                                            </p:txEl>
                                          </p:spTgt>
                                        </p:tgtEl>
                                        <p:attrNameLst>
                                          <p:attrName>style.visibility</p:attrName>
                                        </p:attrNameLst>
                                      </p:cBhvr>
                                      <p:to>
                                        <p:strVal val="visible"/>
                                      </p:to>
                                    </p:set>
                                    <p:animEffect transition="in" filter="barn(outHorizontal)">
                                      <p:cBhvr>
                                        <p:cTn id="21" dur="500"/>
                                        <p:tgtEl>
                                          <p:spTgt spid="5">
                                            <p:txEl>
                                              <p:pRg st="3" end="3"/>
                                            </p:txEl>
                                          </p:spTgt>
                                        </p:tgtEl>
                                      </p:cBhvr>
                                    </p:animEffect>
                                  </p:childTnLst>
                                </p:cTn>
                              </p:par>
                              <p:par>
                                <p:cTn id="22" presetID="16" presetClass="entr" presetSubtype="42" fill="hold" grpId="0" nodeType="withEffect">
                                  <p:stCondLst>
                                    <p:cond delay="0"/>
                                  </p:stCondLst>
                                  <p:childTnLst>
                                    <p:set>
                                      <p:cBhvr>
                                        <p:cTn id="23" dur="1" fill="hold">
                                          <p:stCondLst>
                                            <p:cond delay="0"/>
                                          </p:stCondLst>
                                        </p:cTn>
                                        <p:tgtEl>
                                          <p:spTgt spid="5">
                                            <p:txEl>
                                              <p:pRg st="4" end="4"/>
                                            </p:txEl>
                                          </p:spTgt>
                                        </p:tgtEl>
                                        <p:attrNameLst>
                                          <p:attrName>style.visibility</p:attrName>
                                        </p:attrNameLst>
                                      </p:cBhvr>
                                      <p:to>
                                        <p:strVal val="visible"/>
                                      </p:to>
                                    </p:set>
                                    <p:animEffect transition="in" filter="barn(outHorizontal)">
                                      <p:cBhvr>
                                        <p:cTn id="24" dur="500"/>
                                        <p:tgtEl>
                                          <p:spTgt spid="5">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a:bodyPr>
          <a:lstStyle/>
          <a:p>
            <a:r>
              <a:rPr lang="es-PR" sz="4200" b="1" dirty="0" smtClean="0"/>
              <a:t>Building Your Child’s Self-Esteem</a:t>
            </a:r>
            <a:endParaRPr lang="en-US" sz="4200" b="1" dirty="0"/>
          </a:p>
        </p:txBody>
      </p:sp>
      <p:sp>
        <p:nvSpPr>
          <p:cNvPr id="5" name="Content Placeholder 4"/>
          <p:cNvSpPr>
            <a:spLocks noGrp="1"/>
          </p:cNvSpPr>
          <p:nvPr>
            <p:ph idx="1"/>
          </p:nvPr>
        </p:nvSpPr>
        <p:spPr>
          <a:xfrm>
            <a:off x="1828800" y="1447800"/>
            <a:ext cx="6019800" cy="4525963"/>
          </a:xfrm>
        </p:spPr>
        <p:txBody>
          <a:bodyPr>
            <a:normAutofit/>
          </a:bodyPr>
          <a:lstStyle/>
          <a:p>
            <a:pPr marL="514350" indent="-514350">
              <a:buFont typeface="+mj-lt"/>
              <a:buAutoNum type="arabicPeriod" startAt="2"/>
            </a:pPr>
            <a:r>
              <a:rPr lang="es-PR" b="1" dirty="0" smtClean="0"/>
              <a:t>Help children understand the roller-coaster effect of self-esteem</a:t>
            </a:r>
          </a:p>
          <a:p>
            <a:pPr marL="914400" lvl="1" indent="-514350"/>
            <a:r>
              <a:rPr lang="es-PR" dirty="0" smtClean="0"/>
              <a:t>Children should also know that if the hit a low, they’ll hit a high – if they just hold on.</a:t>
            </a:r>
          </a:p>
          <a:p>
            <a:pPr marL="914400" lvl="1" indent="-514350"/>
            <a:r>
              <a:rPr lang="es-PR" dirty="0" smtClean="0"/>
              <a:t>Sometimes emotions are like a bouncing ball.</a:t>
            </a:r>
          </a:p>
        </p:txBody>
      </p:sp>
    </p:spTree>
    <p:extLst>
      <p:ext uri="{BB962C8B-B14F-4D97-AF65-F5344CB8AC3E}">
        <p14:creationId xmlns:p14="http://schemas.microsoft.com/office/powerpoint/2010/main" val="3417798867"/>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down)">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grpId="0"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wipe(down)">
                                      <p:cBhvr>
                                        <p:cTn id="12" dur="500"/>
                                        <p:tgtEl>
                                          <p:spTgt spid="5">
                                            <p:txEl>
                                              <p:pRg st="0" end="0"/>
                                            </p:txEl>
                                          </p:spTgt>
                                        </p:tgtEl>
                                      </p:cBhvr>
                                    </p:animEffect>
                                  </p:childTnLst>
                                </p:cTn>
                              </p:par>
                              <p:par>
                                <p:cTn id="13" presetID="22" presetClass="entr" presetSubtype="4" fill="hold" grpId="0" nodeType="withEffect">
                                  <p:stCondLst>
                                    <p:cond delay="0"/>
                                  </p:stCondLst>
                                  <p:childTnLst>
                                    <p:set>
                                      <p:cBhvr>
                                        <p:cTn id="14" dur="1" fill="hold">
                                          <p:stCondLst>
                                            <p:cond delay="0"/>
                                          </p:stCondLst>
                                        </p:cTn>
                                        <p:tgtEl>
                                          <p:spTgt spid="5">
                                            <p:txEl>
                                              <p:pRg st="1" end="1"/>
                                            </p:txEl>
                                          </p:spTgt>
                                        </p:tgtEl>
                                        <p:attrNameLst>
                                          <p:attrName>style.visibility</p:attrName>
                                        </p:attrNameLst>
                                      </p:cBhvr>
                                      <p:to>
                                        <p:strVal val="visible"/>
                                      </p:to>
                                    </p:set>
                                    <p:animEffect transition="in" filter="wipe(down)">
                                      <p:cBhvr>
                                        <p:cTn id="15" dur="500"/>
                                        <p:tgtEl>
                                          <p:spTgt spid="5">
                                            <p:txEl>
                                              <p:pRg st="1" end="1"/>
                                            </p:txEl>
                                          </p:spTgt>
                                        </p:tgtEl>
                                      </p:cBhvr>
                                    </p:animEffect>
                                  </p:childTnLst>
                                </p:cTn>
                              </p:par>
                              <p:par>
                                <p:cTn id="16" presetID="22" presetClass="entr" presetSubtype="4" fill="hold" grpId="0" nodeType="withEffect">
                                  <p:stCondLst>
                                    <p:cond delay="0"/>
                                  </p:stCondLst>
                                  <p:childTnLst>
                                    <p:set>
                                      <p:cBhvr>
                                        <p:cTn id="17" dur="1" fill="hold">
                                          <p:stCondLst>
                                            <p:cond delay="0"/>
                                          </p:stCondLst>
                                        </p:cTn>
                                        <p:tgtEl>
                                          <p:spTgt spid="5">
                                            <p:txEl>
                                              <p:pRg st="2" end="2"/>
                                            </p:txEl>
                                          </p:spTgt>
                                        </p:tgtEl>
                                        <p:attrNameLst>
                                          <p:attrName>style.visibility</p:attrName>
                                        </p:attrNameLst>
                                      </p:cBhvr>
                                      <p:to>
                                        <p:strVal val="visible"/>
                                      </p:to>
                                    </p:set>
                                    <p:animEffect transition="in" filter="wipe(down)">
                                      <p:cBhvr>
                                        <p:cTn id="18" dur="500"/>
                                        <p:tgtEl>
                                          <p:spTgt spid="5">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a:bodyPr>
          <a:lstStyle/>
          <a:p>
            <a:r>
              <a:rPr lang="es-PR" sz="4200" b="1" dirty="0" smtClean="0"/>
              <a:t>Building Your Child’s Self-Esteem</a:t>
            </a:r>
            <a:endParaRPr lang="en-US" sz="4200" b="1" dirty="0"/>
          </a:p>
        </p:txBody>
      </p:sp>
      <p:sp>
        <p:nvSpPr>
          <p:cNvPr id="5" name="Content Placeholder 4"/>
          <p:cNvSpPr>
            <a:spLocks noGrp="1"/>
          </p:cNvSpPr>
          <p:nvPr>
            <p:ph idx="1"/>
          </p:nvPr>
        </p:nvSpPr>
        <p:spPr>
          <a:xfrm>
            <a:off x="1828800" y="1447800"/>
            <a:ext cx="6019800" cy="4525963"/>
          </a:xfrm>
        </p:spPr>
        <p:txBody>
          <a:bodyPr>
            <a:normAutofit/>
          </a:bodyPr>
          <a:lstStyle/>
          <a:p>
            <a:pPr marL="514350" indent="-514350">
              <a:buFont typeface="+mj-lt"/>
              <a:buAutoNum type="arabicPeriod" startAt="3"/>
            </a:pPr>
            <a:r>
              <a:rPr lang="es-PR" b="1" dirty="0" smtClean="0"/>
              <a:t>Regardless of Circumstance</a:t>
            </a:r>
          </a:p>
          <a:p>
            <a:pPr marL="742950" lvl="2" indent="-342900"/>
            <a:r>
              <a:rPr lang="es-PR" sz="2800" dirty="0" smtClean="0"/>
              <a:t>Parents need to help their children see themselves in a positive light regardless of circumstance.</a:t>
            </a:r>
            <a:endParaRPr lang="es-PR" sz="2800" b="1" dirty="0" smtClean="0"/>
          </a:p>
          <a:p>
            <a:pPr marL="857250" lvl="1" indent="-457200">
              <a:buFont typeface="Arial" panose="020B0604020202020204" pitchFamily="34" charset="0"/>
              <a:buChar char="•"/>
            </a:pPr>
            <a:r>
              <a:rPr lang="es-PR" dirty="0" smtClean="0"/>
              <a:t>The principle is that positive affirmations stored up over time become a valuable resource to help children </a:t>
            </a:r>
            <a:r>
              <a:rPr lang="es-PR" dirty="0" smtClean="0"/>
              <a:t>overcome </a:t>
            </a:r>
            <a:r>
              <a:rPr lang="es-PR" dirty="0" smtClean="0"/>
              <a:t>feelings of self-doubt.</a:t>
            </a:r>
          </a:p>
        </p:txBody>
      </p:sp>
    </p:spTree>
    <p:extLst>
      <p:ext uri="{BB962C8B-B14F-4D97-AF65-F5344CB8AC3E}">
        <p14:creationId xmlns:p14="http://schemas.microsoft.com/office/powerpoint/2010/main" val="2048286921"/>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4" presetClass="entr" presetSubtype="1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randombar(horizontal)">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grpId="0"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 calcmode="lin" valueType="num">
                                      <p:cBhvr additive="base">
                                        <p:cTn id="12" dur="500" fill="hold"/>
                                        <p:tgtEl>
                                          <p:spTgt spid="5">
                                            <p:txEl>
                                              <p:pRg st="0" end="0"/>
                                            </p:txEl>
                                          </p:spTgt>
                                        </p:tgtEl>
                                        <p:attrNameLst>
                                          <p:attrName>ppt_x</p:attrName>
                                        </p:attrNameLst>
                                      </p:cBhvr>
                                      <p:tavLst>
                                        <p:tav tm="0">
                                          <p:val>
                                            <p:strVal val="#ppt_x"/>
                                          </p:val>
                                        </p:tav>
                                        <p:tav tm="100000">
                                          <p:val>
                                            <p:strVal val="#ppt_x"/>
                                          </p:val>
                                        </p:tav>
                                      </p:tavLst>
                                    </p:anim>
                                    <p:anim calcmode="lin" valueType="num">
                                      <p:cBhvr additive="base">
                                        <p:cTn id="13" dur="500" fill="hold"/>
                                        <p:tgtEl>
                                          <p:spTgt spid="5">
                                            <p:txEl>
                                              <p:pRg st="0" end="0"/>
                                            </p:txEl>
                                          </p:spTgt>
                                        </p:tgtEl>
                                        <p:attrNameLst>
                                          <p:attrName>ppt_y</p:attrName>
                                        </p:attrNameLst>
                                      </p:cBhvr>
                                      <p:tavLst>
                                        <p:tav tm="0">
                                          <p:val>
                                            <p:strVal val="1+#ppt_h/2"/>
                                          </p:val>
                                        </p:tav>
                                        <p:tav tm="100000">
                                          <p:val>
                                            <p:strVal val="#ppt_y"/>
                                          </p:val>
                                        </p:tav>
                                      </p:tavLst>
                                    </p:anim>
                                  </p:childTnLst>
                                </p:cTn>
                              </p:par>
                              <p:par>
                                <p:cTn id="14" presetID="2" presetClass="entr" presetSubtype="4" fill="hold" grpId="0" nodeType="withEffect">
                                  <p:stCondLst>
                                    <p:cond delay="0"/>
                                  </p:stCondLst>
                                  <p:childTnLst>
                                    <p:set>
                                      <p:cBhvr>
                                        <p:cTn id="15" dur="1" fill="hold">
                                          <p:stCondLst>
                                            <p:cond delay="0"/>
                                          </p:stCondLst>
                                        </p:cTn>
                                        <p:tgtEl>
                                          <p:spTgt spid="5">
                                            <p:txEl>
                                              <p:pRg st="1" end="1"/>
                                            </p:txEl>
                                          </p:spTgt>
                                        </p:tgtEl>
                                        <p:attrNameLst>
                                          <p:attrName>style.visibility</p:attrName>
                                        </p:attrNameLst>
                                      </p:cBhvr>
                                      <p:to>
                                        <p:strVal val="visible"/>
                                      </p:to>
                                    </p:set>
                                    <p:anim calcmode="lin" valueType="num">
                                      <p:cBhvr additive="base">
                                        <p:cTn id="16" dur="500" fill="hold"/>
                                        <p:tgtEl>
                                          <p:spTgt spid="5">
                                            <p:txEl>
                                              <p:pRg st="1" end="1"/>
                                            </p:txEl>
                                          </p:spTgt>
                                        </p:tgtEl>
                                        <p:attrNameLst>
                                          <p:attrName>ppt_x</p:attrName>
                                        </p:attrNameLst>
                                      </p:cBhvr>
                                      <p:tavLst>
                                        <p:tav tm="0">
                                          <p:val>
                                            <p:strVal val="#ppt_x"/>
                                          </p:val>
                                        </p:tav>
                                        <p:tav tm="100000">
                                          <p:val>
                                            <p:strVal val="#ppt_x"/>
                                          </p:val>
                                        </p:tav>
                                      </p:tavLst>
                                    </p:anim>
                                    <p:anim calcmode="lin" valueType="num">
                                      <p:cBhvr additive="base">
                                        <p:cTn id="17" dur="500" fill="hold"/>
                                        <p:tgtEl>
                                          <p:spTgt spid="5">
                                            <p:txEl>
                                              <p:pRg st="1" end="1"/>
                                            </p:txEl>
                                          </p:spTgt>
                                        </p:tgtEl>
                                        <p:attrNameLst>
                                          <p:attrName>ppt_y</p:attrName>
                                        </p:attrNameLst>
                                      </p:cBhvr>
                                      <p:tavLst>
                                        <p:tav tm="0">
                                          <p:val>
                                            <p:strVal val="1+#ppt_h/2"/>
                                          </p:val>
                                        </p:tav>
                                        <p:tav tm="100000">
                                          <p:val>
                                            <p:strVal val="#ppt_y"/>
                                          </p:val>
                                        </p:tav>
                                      </p:tavLst>
                                    </p:anim>
                                  </p:childTnLst>
                                </p:cTn>
                              </p:par>
                              <p:par>
                                <p:cTn id="18" presetID="2" presetClass="entr" presetSubtype="4" fill="hold" grpId="0" nodeType="withEffect">
                                  <p:stCondLst>
                                    <p:cond delay="0"/>
                                  </p:stCondLst>
                                  <p:childTnLst>
                                    <p:set>
                                      <p:cBhvr>
                                        <p:cTn id="19" dur="1" fill="hold">
                                          <p:stCondLst>
                                            <p:cond delay="0"/>
                                          </p:stCondLst>
                                        </p:cTn>
                                        <p:tgtEl>
                                          <p:spTgt spid="5">
                                            <p:txEl>
                                              <p:pRg st="2" end="2"/>
                                            </p:txEl>
                                          </p:spTgt>
                                        </p:tgtEl>
                                        <p:attrNameLst>
                                          <p:attrName>style.visibility</p:attrName>
                                        </p:attrNameLst>
                                      </p:cBhvr>
                                      <p:to>
                                        <p:strVal val="visible"/>
                                      </p:to>
                                    </p:set>
                                    <p:anim calcmode="lin" valueType="num">
                                      <p:cBhvr additive="base">
                                        <p:cTn id="20" dur="500" fill="hold"/>
                                        <p:tgtEl>
                                          <p:spTgt spid="5">
                                            <p:txEl>
                                              <p:pRg st="2" end="2"/>
                                            </p:txEl>
                                          </p:spTgt>
                                        </p:tgtEl>
                                        <p:attrNameLst>
                                          <p:attrName>ppt_x</p:attrName>
                                        </p:attrNameLst>
                                      </p:cBhvr>
                                      <p:tavLst>
                                        <p:tav tm="0">
                                          <p:val>
                                            <p:strVal val="#ppt_x"/>
                                          </p:val>
                                        </p:tav>
                                        <p:tav tm="100000">
                                          <p:val>
                                            <p:strVal val="#ppt_x"/>
                                          </p:val>
                                        </p:tav>
                                      </p:tavLst>
                                    </p:anim>
                                    <p:anim calcmode="lin" valueType="num">
                                      <p:cBhvr additive="base">
                                        <p:cTn id="21" dur="500" fill="hold"/>
                                        <p:tgtEl>
                                          <p:spTgt spid="5">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a:bodyPr>
          <a:lstStyle/>
          <a:p>
            <a:r>
              <a:rPr lang="es-PR" sz="4200" b="1" dirty="0" smtClean="0"/>
              <a:t>Building Your Child’s Self-Esteem</a:t>
            </a:r>
            <a:endParaRPr lang="en-US" sz="4200" b="1" dirty="0"/>
          </a:p>
        </p:txBody>
      </p:sp>
      <p:sp>
        <p:nvSpPr>
          <p:cNvPr id="5" name="Content Placeholder 4"/>
          <p:cNvSpPr>
            <a:spLocks noGrp="1"/>
          </p:cNvSpPr>
          <p:nvPr>
            <p:ph idx="1"/>
          </p:nvPr>
        </p:nvSpPr>
        <p:spPr>
          <a:xfrm>
            <a:off x="1828800" y="1447800"/>
            <a:ext cx="6019800" cy="4525963"/>
          </a:xfrm>
        </p:spPr>
        <p:txBody>
          <a:bodyPr>
            <a:normAutofit lnSpcReduction="10000"/>
          </a:bodyPr>
          <a:lstStyle/>
          <a:p>
            <a:pPr marL="514350" indent="-514350">
              <a:buFont typeface="+mj-lt"/>
              <a:buAutoNum type="arabicPeriod" startAt="3"/>
            </a:pPr>
            <a:r>
              <a:rPr lang="es-PR" b="1" dirty="0" smtClean="0"/>
              <a:t>Regardless of CIrcumstances</a:t>
            </a:r>
          </a:p>
          <a:p>
            <a:pPr marL="742950" lvl="2" indent="-342900"/>
            <a:r>
              <a:rPr lang="es-PR" sz="2800" dirty="0" smtClean="0"/>
              <a:t>Children with high expectations for themselves, and children who like to do things perfectly, are especially vulnerable to bouts of self-doubt.</a:t>
            </a:r>
            <a:endParaRPr lang="es-PR" sz="2800" b="1" dirty="0" smtClean="0"/>
          </a:p>
          <a:p>
            <a:pPr marL="857250" lvl="1" indent="-457200">
              <a:buFont typeface="Arial" panose="020B0604020202020204" pitchFamily="34" charset="0"/>
              <a:buChar char="•"/>
            </a:pPr>
            <a:r>
              <a:rPr lang="es-PR" dirty="0" smtClean="0"/>
              <a:t>Help them overcome self-doubt…your child is ready for some positive affirmations…you want your children to accept them.</a:t>
            </a:r>
          </a:p>
        </p:txBody>
      </p:sp>
    </p:spTree>
    <p:extLst>
      <p:ext uri="{BB962C8B-B14F-4D97-AF65-F5344CB8AC3E}">
        <p14:creationId xmlns:p14="http://schemas.microsoft.com/office/powerpoint/2010/main" val="1676617305"/>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p:cTn id="7" dur="500" fill="hold"/>
                                        <p:tgtEl>
                                          <p:spTgt spid="4"/>
                                        </p:tgtEl>
                                        <p:attrNameLst>
                                          <p:attrName>ppt_w</p:attrName>
                                        </p:attrNameLst>
                                      </p:cBhvr>
                                      <p:tavLst>
                                        <p:tav tm="0">
                                          <p:val>
                                            <p:fltVal val="0"/>
                                          </p:val>
                                        </p:tav>
                                        <p:tav tm="100000">
                                          <p:val>
                                            <p:strVal val="#ppt_w"/>
                                          </p:val>
                                        </p:tav>
                                      </p:tavLst>
                                    </p:anim>
                                    <p:anim calcmode="lin" valueType="num">
                                      <p:cBhvr>
                                        <p:cTn id="8" dur="500" fill="hold"/>
                                        <p:tgtEl>
                                          <p:spTgt spid="4"/>
                                        </p:tgtEl>
                                        <p:attrNameLst>
                                          <p:attrName>ppt_h</p:attrName>
                                        </p:attrNameLst>
                                      </p:cBhvr>
                                      <p:tavLst>
                                        <p:tav tm="0">
                                          <p:val>
                                            <p:fltVal val="0"/>
                                          </p:val>
                                        </p:tav>
                                        <p:tav tm="100000">
                                          <p:val>
                                            <p:strVal val="#ppt_h"/>
                                          </p:val>
                                        </p:tav>
                                      </p:tavLst>
                                    </p:anim>
                                    <p:animEffect transition="in" filter="fade">
                                      <p:cBhvr>
                                        <p:cTn id="9" dur="500"/>
                                        <p:tgtEl>
                                          <p:spTgt spid="4"/>
                                        </p:tgtEl>
                                      </p:cBhvr>
                                    </p:animEffect>
                                  </p:childTnLst>
                                </p:cTn>
                              </p:par>
                            </p:childTnLst>
                          </p:cTn>
                        </p:par>
                      </p:childTnLst>
                    </p:cTn>
                  </p:par>
                  <p:par>
                    <p:cTn id="10" fill="hold">
                      <p:stCondLst>
                        <p:cond delay="indefinite"/>
                      </p:stCondLst>
                      <p:childTnLst>
                        <p:par>
                          <p:cTn id="11" fill="hold">
                            <p:stCondLst>
                              <p:cond delay="0"/>
                            </p:stCondLst>
                            <p:childTnLst>
                              <p:par>
                                <p:cTn id="12" presetID="53" presetClass="entr" presetSubtype="528" fill="hold" grpId="0" nodeType="clickEffect">
                                  <p:stCondLst>
                                    <p:cond delay="0"/>
                                  </p:stCondLst>
                                  <p:childTnLst>
                                    <p:set>
                                      <p:cBhvr>
                                        <p:cTn id="13" dur="1" fill="hold">
                                          <p:stCondLst>
                                            <p:cond delay="0"/>
                                          </p:stCondLst>
                                        </p:cTn>
                                        <p:tgtEl>
                                          <p:spTgt spid="5">
                                            <p:txEl>
                                              <p:pRg st="0" end="0"/>
                                            </p:txEl>
                                          </p:spTgt>
                                        </p:tgtEl>
                                        <p:attrNameLst>
                                          <p:attrName>style.visibility</p:attrName>
                                        </p:attrNameLst>
                                      </p:cBhvr>
                                      <p:to>
                                        <p:strVal val="visible"/>
                                      </p:to>
                                    </p:set>
                                    <p:anim calcmode="lin" valueType="num">
                                      <p:cBhvr>
                                        <p:cTn id="14" dur="500" fill="hold"/>
                                        <p:tgtEl>
                                          <p:spTgt spid="5">
                                            <p:txEl>
                                              <p:pRg st="0" end="0"/>
                                            </p:txEl>
                                          </p:spTgt>
                                        </p:tgtEl>
                                        <p:attrNameLst>
                                          <p:attrName>ppt_w</p:attrName>
                                        </p:attrNameLst>
                                      </p:cBhvr>
                                      <p:tavLst>
                                        <p:tav tm="0">
                                          <p:val>
                                            <p:fltVal val="0"/>
                                          </p:val>
                                        </p:tav>
                                        <p:tav tm="100000">
                                          <p:val>
                                            <p:strVal val="#ppt_w"/>
                                          </p:val>
                                        </p:tav>
                                      </p:tavLst>
                                    </p:anim>
                                    <p:anim calcmode="lin" valueType="num">
                                      <p:cBhvr>
                                        <p:cTn id="15" dur="500" fill="hold"/>
                                        <p:tgtEl>
                                          <p:spTgt spid="5">
                                            <p:txEl>
                                              <p:pRg st="0" end="0"/>
                                            </p:txEl>
                                          </p:spTgt>
                                        </p:tgtEl>
                                        <p:attrNameLst>
                                          <p:attrName>ppt_h</p:attrName>
                                        </p:attrNameLst>
                                      </p:cBhvr>
                                      <p:tavLst>
                                        <p:tav tm="0">
                                          <p:val>
                                            <p:fltVal val="0"/>
                                          </p:val>
                                        </p:tav>
                                        <p:tav tm="100000">
                                          <p:val>
                                            <p:strVal val="#ppt_h"/>
                                          </p:val>
                                        </p:tav>
                                      </p:tavLst>
                                    </p:anim>
                                    <p:animEffect transition="in" filter="fade">
                                      <p:cBhvr>
                                        <p:cTn id="16" dur="500"/>
                                        <p:tgtEl>
                                          <p:spTgt spid="5">
                                            <p:txEl>
                                              <p:pRg st="0" end="0"/>
                                            </p:txEl>
                                          </p:spTgt>
                                        </p:tgtEl>
                                      </p:cBhvr>
                                    </p:animEffect>
                                    <p:anim calcmode="lin" valueType="num">
                                      <p:cBhvr>
                                        <p:cTn id="17" dur="500" fill="hold"/>
                                        <p:tgtEl>
                                          <p:spTgt spid="5">
                                            <p:txEl>
                                              <p:pRg st="0" end="0"/>
                                            </p:txEl>
                                          </p:spTgt>
                                        </p:tgtEl>
                                        <p:attrNameLst>
                                          <p:attrName>ppt_x</p:attrName>
                                        </p:attrNameLst>
                                      </p:cBhvr>
                                      <p:tavLst>
                                        <p:tav tm="0">
                                          <p:val>
                                            <p:fltVal val="0.5"/>
                                          </p:val>
                                        </p:tav>
                                        <p:tav tm="100000">
                                          <p:val>
                                            <p:strVal val="#ppt_x"/>
                                          </p:val>
                                        </p:tav>
                                      </p:tavLst>
                                    </p:anim>
                                    <p:anim calcmode="lin" valueType="num">
                                      <p:cBhvr>
                                        <p:cTn id="18" dur="500" fill="hold"/>
                                        <p:tgtEl>
                                          <p:spTgt spid="5">
                                            <p:txEl>
                                              <p:pRg st="0" end="0"/>
                                            </p:txEl>
                                          </p:spTgt>
                                        </p:tgtEl>
                                        <p:attrNameLst>
                                          <p:attrName>ppt_y</p:attrName>
                                        </p:attrNameLst>
                                      </p:cBhvr>
                                      <p:tavLst>
                                        <p:tav tm="0">
                                          <p:val>
                                            <p:fltVal val="0.5"/>
                                          </p:val>
                                        </p:tav>
                                        <p:tav tm="100000">
                                          <p:val>
                                            <p:strVal val="#ppt_y"/>
                                          </p:val>
                                        </p:tav>
                                      </p:tavLst>
                                    </p:anim>
                                  </p:childTnLst>
                                </p:cTn>
                              </p:par>
                              <p:par>
                                <p:cTn id="19" presetID="53" presetClass="entr" presetSubtype="528" fill="hold" grpId="0" nodeType="withEffect">
                                  <p:stCondLst>
                                    <p:cond delay="0"/>
                                  </p:stCondLst>
                                  <p:childTnLst>
                                    <p:set>
                                      <p:cBhvr>
                                        <p:cTn id="20" dur="1" fill="hold">
                                          <p:stCondLst>
                                            <p:cond delay="0"/>
                                          </p:stCondLst>
                                        </p:cTn>
                                        <p:tgtEl>
                                          <p:spTgt spid="5">
                                            <p:txEl>
                                              <p:pRg st="1" end="1"/>
                                            </p:txEl>
                                          </p:spTgt>
                                        </p:tgtEl>
                                        <p:attrNameLst>
                                          <p:attrName>style.visibility</p:attrName>
                                        </p:attrNameLst>
                                      </p:cBhvr>
                                      <p:to>
                                        <p:strVal val="visible"/>
                                      </p:to>
                                    </p:set>
                                    <p:anim calcmode="lin" valueType="num">
                                      <p:cBhvr>
                                        <p:cTn id="21" dur="500" fill="hold"/>
                                        <p:tgtEl>
                                          <p:spTgt spid="5">
                                            <p:txEl>
                                              <p:pRg st="1" end="1"/>
                                            </p:txEl>
                                          </p:spTgt>
                                        </p:tgtEl>
                                        <p:attrNameLst>
                                          <p:attrName>ppt_w</p:attrName>
                                        </p:attrNameLst>
                                      </p:cBhvr>
                                      <p:tavLst>
                                        <p:tav tm="0">
                                          <p:val>
                                            <p:fltVal val="0"/>
                                          </p:val>
                                        </p:tav>
                                        <p:tav tm="100000">
                                          <p:val>
                                            <p:strVal val="#ppt_w"/>
                                          </p:val>
                                        </p:tav>
                                      </p:tavLst>
                                    </p:anim>
                                    <p:anim calcmode="lin" valueType="num">
                                      <p:cBhvr>
                                        <p:cTn id="22" dur="500" fill="hold"/>
                                        <p:tgtEl>
                                          <p:spTgt spid="5">
                                            <p:txEl>
                                              <p:pRg st="1" end="1"/>
                                            </p:txEl>
                                          </p:spTgt>
                                        </p:tgtEl>
                                        <p:attrNameLst>
                                          <p:attrName>ppt_h</p:attrName>
                                        </p:attrNameLst>
                                      </p:cBhvr>
                                      <p:tavLst>
                                        <p:tav tm="0">
                                          <p:val>
                                            <p:fltVal val="0"/>
                                          </p:val>
                                        </p:tav>
                                        <p:tav tm="100000">
                                          <p:val>
                                            <p:strVal val="#ppt_h"/>
                                          </p:val>
                                        </p:tav>
                                      </p:tavLst>
                                    </p:anim>
                                    <p:animEffect transition="in" filter="fade">
                                      <p:cBhvr>
                                        <p:cTn id="23" dur="500"/>
                                        <p:tgtEl>
                                          <p:spTgt spid="5">
                                            <p:txEl>
                                              <p:pRg st="1" end="1"/>
                                            </p:txEl>
                                          </p:spTgt>
                                        </p:tgtEl>
                                      </p:cBhvr>
                                    </p:animEffect>
                                    <p:anim calcmode="lin" valueType="num">
                                      <p:cBhvr>
                                        <p:cTn id="24" dur="500" fill="hold"/>
                                        <p:tgtEl>
                                          <p:spTgt spid="5">
                                            <p:txEl>
                                              <p:pRg st="1" end="1"/>
                                            </p:txEl>
                                          </p:spTgt>
                                        </p:tgtEl>
                                        <p:attrNameLst>
                                          <p:attrName>ppt_x</p:attrName>
                                        </p:attrNameLst>
                                      </p:cBhvr>
                                      <p:tavLst>
                                        <p:tav tm="0">
                                          <p:val>
                                            <p:fltVal val="0.5"/>
                                          </p:val>
                                        </p:tav>
                                        <p:tav tm="100000">
                                          <p:val>
                                            <p:strVal val="#ppt_x"/>
                                          </p:val>
                                        </p:tav>
                                      </p:tavLst>
                                    </p:anim>
                                    <p:anim calcmode="lin" valueType="num">
                                      <p:cBhvr>
                                        <p:cTn id="25" dur="500" fill="hold"/>
                                        <p:tgtEl>
                                          <p:spTgt spid="5">
                                            <p:txEl>
                                              <p:pRg st="1" end="1"/>
                                            </p:txEl>
                                          </p:spTgt>
                                        </p:tgtEl>
                                        <p:attrNameLst>
                                          <p:attrName>ppt_y</p:attrName>
                                        </p:attrNameLst>
                                      </p:cBhvr>
                                      <p:tavLst>
                                        <p:tav tm="0">
                                          <p:val>
                                            <p:fltVal val="0.5"/>
                                          </p:val>
                                        </p:tav>
                                        <p:tav tm="100000">
                                          <p:val>
                                            <p:strVal val="#ppt_y"/>
                                          </p:val>
                                        </p:tav>
                                      </p:tavLst>
                                    </p:anim>
                                  </p:childTnLst>
                                </p:cTn>
                              </p:par>
                              <p:par>
                                <p:cTn id="26" presetID="53" presetClass="entr" presetSubtype="528" fill="hold" grpId="0" nodeType="withEffect">
                                  <p:stCondLst>
                                    <p:cond delay="0"/>
                                  </p:stCondLst>
                                  <p:childTnLst>
                                    <p:set>
                                      <p:cBhvr>
                                        <p:cTn id="27" dur="1" fill="hold">
                                          <p:stCondLst>
                                            <p:cond delay="0"/>
                                          </p:stCondLst>
                                        </p:cTn>
                                        <p:tgtEl>
                                          <p:spTgt spid="5">
                                            <p:txEl>
                                              <p:pRg st="2" end="2"/>
                                            </p:txEl>
                                          </p:spTgt>
                                        </p:tgtEl>
                                        <p:attrNameLst>
                                          <p:attrName>style.visibility</p:attrName>
                                        </p:attrNameLst>
                                      </p:cBhvr>
                                      <p:to>
                                        <p:strVal val="visible"/>
                                      </p:to>
                                    </p:set>
                                    <p:anim calcmode="lin" valueType="num">
                                      <p:cBhvr>
                                        <p:cTn id="28" dur="500" fill="hold"/>
                                        <p:tgtEl>
                                          <p:spTgt spid="5">
                                            <p:txEl>
                                              <p:pRg st="2" end="2"/>
                                            </p:txEl>
                                          </p:spTgt>
                                        </p:tgtEl>
                                        <p:attrNameLst>
                                          <p:attrName>ppt_w</p:attrName>
                                        </p:attrNameLst>
                                      </p:cBhvr>
                                      <p:tavLst>
                                        <p:tav tm="0">
                                          <p:val>
                                            <p:fltVal val="0"/>
                                          </p:val>
                                        </p:tav>
                                        <p:tav tm="100000">
                                          <p:val>
                                            <p:strVal val="#ppt_w"/>
                                          </p:val>
                                        </p:tav>
                                      </p:tavLst>
                                    </p:anim>
                                    <p:anim calcmode="lin" valueType="num">
                                      <p:cBhvr>
                                        <p:cTn id="29" dur="500" fill="hold"/>
                                        <p:tgtEl>
                                          <p:spTgt spid="5">
                                            <p:txEl>
                                              <p:pRg st="2" end="2"/>
                                            </p:txEl>
                                          </p:spTgt>
                                        </p:tgtEl>
                                        <p:attrNameLst>
                                          <p:attrName>ppt_h</p:attrName>
                                        </p:attrNameLst>
                                      </p:cBhvr>
                                      <p:tavLst>
                                        <p:tav tm="0">
                                          <p:val>
                                            <p:fltVal val="0"/>
                                          </p:val>
                                        </p:tav>
                                        <p:tav tm="100000">
                                          <p:val>
                                            <p:strVal val="#ppt_h"/>
                                          </p:val>
                                        </p:tav>
                                      </p:tavLst>
                                    </p:anim>
                                    <p:animEffect transition="in" filter="fade">
                                      <p:cBhvr>
                                        <p:cTn id="30" dur="500"/>
                                        <p:tgtEl>
                                          <p:spTgt spid="5">
                                            <p:txEl>
                                              <p:pRg st="2" end="2"/>
                                            </p:txEl>
                                          </p:spTgt>
                                        </p:tgtEl>
                                      </p:cBhvr>
                                    </p:animEffect>
                                    <p:anim calcmode="lin" valueType="num">
                                      <p:cBhvr>
                                        <p:cTn id="31" dur="500" fill="hold"/>
                                        <p:tgtEl>
                                          <p:spTgt spid="5">
                                            <p:txEl>
                                              <p:pRg st="2" end="2"/>
                                            </p:txEl>
                                          </p:spTgt>
                                        </p:tgtEl>
                                        <p:attrNameLst>
                                          <p:attrName>ppt_x</p:attrName>
                                        </p:attrNameLst>
                                      </p:cBhvr>
                                      <p:tavLst>
                                        <p:tav tm="0">
                                          <p:val>
                                            <p:fltVal val="0.5"/>
                                          </p:val>
                                        </p:tav>
                                        <p:tav tm="100000">
                                          <p:val>
                                            <p:strVal val="#ppt_x"/>
                                          </p:val>
                                        </p:tav>
                                      </p:tavLst>
                                    </p:anim>
                                    <p:anim calcmode="lin" valueType="num">
                                      <p:cBhvr>
                                        <p:cTn id="32" dur="500" fill="hold"/>
                                        <p:tgtEl>
                                          <p:spTgt spid="5">
                                            <p:txEl>
                                              <p:pRg st="2" end="2"/>
                                            </p:txEl>
                                          </p:spTgt>
                                        </p:tgtEl>
                                        <p:attrNameLst>
                                          <p:attrName>ppt_y</p:attrName>
                                        </p:attrNameLst>
                                      </p:cBhvr>
                                      <p:tavLst>
                                        <p:tav tm="0">
                                          <p:val>
                                            <p:fltVal val="0.5"/>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a:bodyPr>
          <a:lstStyle/>
          <a:p>
            <a:r>
              <a:rPr lang="es-PR" sz="4200" b="1" dirty="0" smtClean="0"/>
              <a:t>Building Your Child’s Self-Esteem</a:t>
            </a:r>
            <a:endParaRPr lang="en-US" sz="4200" b="1" dirty="0"/>
          </a:p>
        </p:txBody>
      </p:sp>
      <p:sp>
        <p:nvSpPr>
          <p:cNvPr id="5" name="Content Placeholder 4"/>
          <p:cNvSpPr>
            <a:spLocks noGrp="1"/>
          </p:cNvSpPr>
          <p:nvPr>
            <p:ph idx="1"/>
          </p:nvPr>
        </p:nvSpPr>
        <p:spPr>
          <a:xfrm>
            <a:off x="1828800" y="1447800"/>
            <a:ext cx="6019800" cy="4525963"/>
          </a:xfrm>
        </p:spPr>
        <p:txBody>
          <a:bodyPr>
            <a:normAutofit/>
          </a:bodyPr>
          <a:lstStyle/>
          <a:p>
            <a:pPr marL="514350" indent="-514350">
              <a:buFont typeface="+mj-lt"/>
              <a:buAutoNum type="arabicPeriod" startAt="3"/>
            </a:pPr>
            <a:r>
              <a:rPr lang="es-PR" b="1" dirty="0" smtClean="0"/>
              <a:t>Regardless of circumstances</a:t>
            </a:r>
          </a:p>
          <a:p>
            <a:pPr marL="742950" lvl="2" indent="-342900"/>
            <a:r>
              <a:rPr lang="es-PR" sz="2800" dirty="0" smtClean="0"/>
              <a:t>The warmth, emotional security, and affirmations children get at home become a vital shelter from the cold impact of hurtful words and actions that children at times receive outside their homes.</a:t>
            </a:r>
            <a:endParaRPr lang="es-PR" sz="2800" b="1" dirty="0" smtClean="0"/>
          </a:p>
        </p:txBody>
      </p:sp>
    </p:spTree>
    <p:extLst>
      <p:ext uri="{BB962C8B-B14F-4D97-AF65-F5344CB8AC3E}">
        <p14:creationId xmlns:p14="http://schemas.microsoft.com/office/powerpoint/2010/main" val="1203536052"/>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anim calcmode="lin" valueType="num">
                                      <p:cBhvr>
                                        <p:cTn id="8" dur="500" fill="hold"/>
                                        <p:tgtEl>
                                          <p:spTgt spid="4"/>
                                        </p:tgtEl>
                                        <p:attrNameLst>
                                          <p:attrName>ppt_x</p:attrName>
                                        </p:attrNameLst>
                                      </p:cBhvr>
                                      <p:tavLst>
                                        <p:tav tm="0">
                                          <p:val>
                                            <p:strVal val="#ppt_x"/>
                                          </p:val>
                                        </p:tav>
                                        <p:tav tm="100000">
                                          <p:val>
                                            <p:strVal val="#ppt_x"/>
                                          </p:val>
                                        </p:tav>
                                      </p:tavLst>
                                    </p:anim>
                                    <p:anim calcmode="lin" valueType="num">
                                      <p:cBhvr>
                                        <p:cTn id="9" dur="500" fill="hold"/>
                                        <p:tgtEl>
                                          <p:spTgt spid="4"/>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6" presetClass="entr" presetSubtype="21" fill="hold" grpId="0" nodeType="clickEffect">
                                  <p:stCondLst>
                                    <p:cond delay="0"/>
                                  </p:stCondLst>
                                  <p:childTnLst>
                                    <p:set>
                                      <p:cBhvr>
                                        <p:cTn id="13" dur="1" fill="hold">
                                          <p:stCondLst>
                                            <p:cond delay="0"/>
                                          </p:stCondLst>
                                        </p:cTn>
                                        <p:tgtEl>
                                          <p:spTgt spid="5">
                                            <p:txEl>
                                              <p:pRg st="0" end="0"/>
                                            </p:txEl>
                                          </p:spTgt>
                                        </p:tgtEl>
                                        <p:attrNameLst>
                                          <p:attrName>style.visibility</p:attrName>
                                        </p:attrNameLst>
                                      </p:cBhvr>
                                      <p:to>
                                        <p:strVal val="visible"/>
                                      </p:to>
                                    </p:set>
                                    <p:animEffect transition="in" filter="barn(inVertical)">
                                      <p:cBhvr>
                                        <p:cTn id="14" dur="500"/>
                                        <p:tgtEl>
                                          <p:spTgt spid="5">
                                            <p:txEl>
                                              <p:pRg st="0" end="0"/>
                                            </p:txEl>
                                          </p:spTgt>
                                        </p:tgtEl>
                                      </p:cBhvr>
                                    </p:animEffect>
                                  </p:childTnLst>
                                </p:cTn>
                              </p:par>
                              <p:par>
                                <p:cTn id="15" presetID="16" presetClass="entr" presetSubtype="21" fill="hold" grpId="0" nodeType="withEffect">
                                  <p:stCondLst>
                                    <p:cond delay="0"/>
                                  </p:stCondLst>
                                  <p:childTnLst>
                                    <p:set>
                                      <p:cBhvr>
                                        <p:cTn id="16" dur="1" fill="hold">
                                          <p:stCondLst>
                                            <p:cond delay="0"/>
                                          </p:stCondLst>
                                        </p:cTn>
                                        <p:tgtEl>
                                          <p:spTgt spid="5">
                                            <p:txEl>
                                              <p:pRg st="1" end="1"/>
                                            </p:txEl>
                                          </p:spTgt>
                                        </p:tgtEl>
                                        <p:attrNameLst>
                                          <p:attrName>style.visibility</p:attrName>
                                        </p:attrNameLst>
                                      </p:cBhvr>
                                      <p:to>
                                        <p:strVal val="visible"/>
                                      </p:to>
                                    </p:set>
                                    <p:animEffect transition="in" filter="barn(inVertical)">
                                      <p:cBhvr>
                                        <p:cTn id="17" dur="500"/>
                                        <p:tgtEl>
                                          <p:spTgt spid="5">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fontScale="90000"/>
          </a:bodyPr>
          <a:lstStyle/>
          <a:p>
            <a:r>
              <a:rPr lang="es-PR" sz="4200" b="1" dirty="0" smtClean="0"/>
              <a:t>Dealing With People Who</a:t>
            </a:r>
            <a:br>
              <a:rPr lang="es-PR" sz="4200" b="1" dirty="0" smtClean="0"/>
            </a:br>
            <a:r>
              <a:rPr lang="es-PR" sz="4200" b="1" dirty="0" smtClean="0"/>
              <a:t>Put Others Down</a:t>
            </a:r>
            <a:endParaRPr lang="en-US" sz="4200" b="1" dirty="0"/>
          </a:p>
        </p:txBody>
      </p:sp>
      <p:sp>
        <p:nvSpPr>
          <p:cNvPr id="5" name="Content Placeholder 4"/>
          <p:cNvSpPr>
            <a:spLocks noGrp="1"/>
          </p:cNvSpPr>
          <p:nvPr>
            <p:ph idx="1"/>
          </p:nvPr>
        </p:nvSpPr>
        <p:spPr>
          <a:xfrm>
            <a:off x="2133600" y="1447800"/>
            <a:ext cx="5715000" cy="4525963"/>
          </a:xfrm>
        </p:spPr>
        <p:txBody>
          <a:bodyPr>
            <a:normAutofit fontScale="92500" lnSpcReduction="10000"/>
          </a:bodyPr>
          <a:lstStyle/>
          <a:p>
            <a:r>
              <a:rPr lang="es-PR" dirty="0" smtClean="0"/>
              <a:t>When you hear hostile teasing and negative jabs being thrown at your child – or any child for that matter – it’s time to take a stand.</a:t>
            </a:r>
          </a:p>
          <a:p>
            <a:r>
              <a:rPr lang="es-PR" sz="3200" dirty="0" smtClean="0"/>
              <a:t>When your child has a playmate who says bitter things, who calls him names or picks on him, you must get involved.</a:t>
            </a:r>
          </a:p>
          <a:p>
            <a:r>
              <a:rPr lang="es-PR" dirty="0" smtClean="0"/>
              <a:t>Be kind, but be firm.</a:t>
            </a:r>
            <a:endParaRPr lang="es-PR" sz="3200" dirty="0" smtClean="0"/>
          </a:p>
        </p:txBody>
      </p:sp>
    </p:spTree>
    <p:extLst>
      <p:ext uri="{BB962C8B-B14F-4D97-AF65-F5344CB8AC3E}">
        <p14:creationId xmlns:p14="http://schemas.microsoft.com/office/powerpoint/2010/main" val="1054884563"/>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p:cTn id="7" dur="500" fill="hold"/>
                                        <p:tgtEl>
                                          <p:spTgt spid="4"/>
                                        </p:tgtEl>
                                        <p:attrNameLst>
                                          <p:attrName>ppt_w</p:attrName>
                                        </p:attrNameLst>
                                      </p:cBhvr>
                                      <p:tavLst>
                                        <p:tav tm="0">
                                          <p:val>
                                            <p:fltVal val="0"/>
                                          </p:val>
                                        </p:tav>
                                        <p:tav tm="100000">
                                          <p:val>
                                            <p:strVal val="#ppt_w"/>
                                          </p:val>
                                        </p:tav>
                                      </p:tavLst>
                                    </p:anim>
                                    <p:anim calcmode="lin" valueType="num">
                                      <p:cBhvr>
                                        <p:cTn id="8" dur="500" fill="hold"/>
                                        <p:tgtEl>
                                          <p:spTgt spid="4"/>
                                        </p:tgtEl>
                                        <p:attrNameLst>
                                          <p:attrName>ppt_h</p:attrName>
                                        </p:attrNameLst>
                                      </p:cBhvr>
                                      <p:tavLst>
                                        <p:tav tm="0">
                                          <p:val>
                                            <p:fltVal val="0"/>
                                          </p:val>
                                        </p:tav>
                                        <p:tav tm="100000">
                                          <p:val>
                                            <p:strVal val="#ppt_h"/>
                                          </p:val>
                                        </p:tav>
                                      </p:tavLst>
                                    </p:anim>
                                    <p:animEffect transition="in" filter="fade">
                                      <p:cBhvr>
                                        <p:cTn id="9" dur="500"/>
                                        <p:tgtEl>
                                          <p:spTgt spid="4"/>
                                        </p:tgtEl>
                                      </p:cBhvr>
                                    </p:animEffect>
                                  </p:childTnLst>
                                </p:cTn>
                              </p:par>
                            </p:childTnLst>
                          </p:cTn>
                        </p:par>
                      </p:childTnLst>
                    </p:cTn>
                  </p:par>
                  <p:par>
                    <p:cTn id="10" fill="hold">
                      <p:stCondLst>
                        <p:cond delay="indefinite"/>
                      </p:stCondLst>
                      <p:childTnLst>
                        <p:par>
                          <p:cTn id="11" fill="hold">
                            <p:stCondLst>
                              <p:cond delay="0"/>
                            </p:stCondLst>
                            <p:childTnLst>
                              <p:par>
                                <p:cTn id="12" presetID="53" presetClass="entr" presetSubtype="528" fill="hold" grpId="0" nodeType="clickEffect">
                                  <p:stCondLst>
                                    <p:cond delay="0"/>
                                  </p:stCondLst>
                                  <p:childTnLst>
                                    <p:set>
                                      <p:cBhvr>
                                        <p:cTn id="13" dur="1" fill="hold">
                                          <p:stCondLst>
                                            <p:cond delay="0"/>
                                          </p:stCondLst>
                                        </p:cTn>
                                        <p:tgtEl>
                                          <p:spTgt spid="5">
                                            <p:txEl>
                                              <p:pRg st="0" end="0"/>
                                            </p:txEl>
                                          </p:spTgt>
                                        </p:tgtEl>
                                        <p:attrNameLst>
                                          <p:attrName>style.visibility</p:attrName>
                                        </p:attrNameLst>
                                      </p:cBhvr>
                                      <p:to>
                                        <p:strVal val="visible"/>
                                      </p:to>
                                    </p:set>
                                    <p:anim calcmode="lin" valueType="num">
                                      <p:cBhvr>
                                        <p:cTn id="14" dur="500" fill="hold"/>
                                        <p:tgtEl>
                                          <p:spTgt spid="5">
                                            <p:txEl>
                                              <p:pRg st="0" end="0"/>
                                            </p:txEl>
                                          </p:spTgt>
                                        </p:tgtEl>
                                        <p:attrNameLst>
                                          <p:attrName>ppt_w</p:attrName>
                                        </p:attrNameLst>
                                      </p:cBhvr>
                                      <p:tavLst>
                                        <p:tav tm="0">
                                          <p:val>
                                            <p:fltVal val="0"/>
                                          </p:val>
                                        </p:tav>
                                        <p:tav tm="100000">
                                          <p:val>
                                            <p:strVal val="#ppt_w"/>
                                          </p:val>
                                        </p:tav>
                                      </p:tavLst>
                                    </p:anim>
                                    <p:anim calcmode="lin" valueType="num">
                                      <p:cBhvr>
                                        <p:cTn id="15" dur="500" fill="hold"/>
                                        <p:tgtEl>
                                          <p:spTgt spid="5">
                                            <p:txEl>
                                              <p:pRg st="0" end="0"/>
                                            </p:txEl>
                                          </p:spTgt>
                                        </p:tgtEl>
                                        <p:attrNameLst>
                                          <p:attrName>ppt_h</p:attrName>
                                        </p:attrNameLst>
                                      </p:cBhvr>
                                      <p:tavLst>
                                        <p:tav tm="0">
                                          <p:val>
                                            <p:fltVal val="0"/>
                                          </p:val>
                                        </p:tav>
                                        <p:tav tm="100000">
                                          <p:val>
                                            <p:strVal val="#ppt_h"/>
                                          </p:val>
                                        </p:tav>
                                      </p:tavLst>
                                    </p:anim>
                                    <p:animEffect transition="in" filter="fade">
                                      <p:cBhvr>
                                        <p:cTn id="16" dur="500"/>
                                        <p:tgtEl>
                                          <p:spTgt spid="5">
                                            <p:txEl>
                                              <p:pRg st="0" end="0"/>
                                            </p:txEl>
                                          </p:spTgt>
                                        </p:tgtEl>
                                      </p:cBhvr>
                                    </p:animEffect>
                                    <p:anim calcmode="lin" valueType="num">
                                      <p:cBhvr>
                                        <p:cTn id="17" dur="500" fill="hold"/>
                                        <p:tgtEl>
                                          <p:spTgt spid="5">
                                            <p:txEl>
                                              <p:pRg st="0" end="0"/>
                                            </p:txEl>
                                          </p:spTgt>
                                        </p:tgtEl>
                                        <p:attrNameLst>
                                          <p:attrName>ppt_x</p:attrName>
                                        </p:attrNameLst>
                                      </p:cBhvr>
                                      <p:tavLst>
                                        <p:tav tm="0">
                                          <p:val>
                                            <p:fltVal val="0.5"/>
                                          </p:val>
                                        </p:tav>
                                        <p:tav tm="100000">
                                          <p:val>
                                            <p:strVal val="#ppt_x"/>
                                          </p:val>
                                        </p:tav>
                                      </p:tavLst>
                                    </p:anim>
                                    <p:anim calcmode="lin" valueType="num">
                                      <p:cBhvr>
                                        <p:cTn id="18" dur="500" fill="hold"/>
                                        <p:tgtEl>
                                          <p:spTgt spid="5">
                                            <p:txEl>
                                              <p:pRg st="0" end="0"/>
                                            </p:txEl>
                                          </p:spTgt>
                                        </p:tgtEl>
                                        <p:attrNameLst>
                                          <p:attrName>ppt_y</p:attrName>
                                        </p:attrNameLst>
                                      </p:cBhvr>
                                      <p:tavLst>
                                        <p:tav tm="0">
                                          <p:val>
                                            <p:fltVal val="0.5"/>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53" presetClass="entr" presetSubtype="528" fill="hold" grpId="0" nodeType="clickEffect">
                                  <p:stCondLst>
                                    <p:cond delay="0"/>
                                  </p:stCondLst>
                                  <p:childTnLst>
                                    <p:set>
                                      <p:cBhvr>
                                        <p:cTn id="22" dur="1" fill="hold">
                                          <p:stCondLst>
                                            <p:cond delay="0"/>
                                          </p:stCondLst>
                                        </p:cTn>
                                        <p:tgtEl>
                                          <p:spTgt spid="5">
                                            <p:txEl>
                                              <p:pRg st="1" end="1"/>
                                            </p:txEl>
                                          </p:spTgt>
                                        </p:tgtEl>
                                        <p:attrNameLst>
                                          <p:attrName>style.visibility</p:attrName>
                                        </p:attrNameLst>
                                      </p:cBhvr>
                                      <p:to>
                                        <p:strVal val="visible"/>
                                      </p:to>
                                    </p:set>
                                    <p:anim calcmode="lin" valueType="num">
                                      <p:cBhvr>
                                        <p:cTn id="23" dur="500" fill="hold"/>
                                        <p:tgtEl>
                                          <p:spTgt spid="5">
                                            <p:txEl>
                                              <p:pRg st="1" end="1"/>
                                            </p:txEl>
                                          </p:spTgt>
                                        </p:tgtEl>
                                        <p:attrNameLst>
                                          <p:attrName>ppt_w</p:attrName>
                                        </p:attrNameLst>
                                      </p:cBhvr>
                                      <p:tavLst>
                                        <p:tav tm="0">
                                          <p:val>
                                            <p:fltVal val="0"/>
                                          </p:val>
                                        </p:tav>
                                        <p:tav tm="100000">
                                          <p:val>
                                            <p:strVal val="#ppt_w"/>
                                          </p:val>
                                        </p:tav>
                                      </p:tavLst>
                                    </p:anim>
                                    <p:anim calcmode="lin" valueType="num">
                                      <p:cBhvr>
                                        <p:cTn id="24" dur="500" fill="hold"/>
                                        <p:tgtEl>
                                          <p:spTgt spid="5">
                                            <p:txEl>
                                              <p:pRg st="1" end="1"/>
                                            </p:txEl>
                                          </p:spTgt>
                                        </p:tgtEl>
                                        <p:attrNameLst>
                                          <p:attrName>ppt_h</p:attrName>
                                        </p:attrNameLst>
                                      </p:cBhvr>
                                      <p:tavLst>
                                        <p:tav tm="0">
                                          <p:val>
                                            <p:fltVal val="0"/>
                                          </p:val>
                                        </p:tav>
                                        <p:tav tm="100000">
                                          <p:val>
                                            <p:strVal val="#ppt_h"/>
                                          </p:val>
                                        </p:tav>
                                      </p:tavLst>
                                    </p:anim>
                                    <p:animEffect transition="in" filter="fade">
                                      <p:cBhvr>
                                        <p:cTn id="25" dur="500"/>
                                        <p:tgtEl>
                                          <p:spTgt spid="5">
                                            <p:txEl>
                                              <p:pRg st="1" end="1"/>
                                            </p:txEl>
                                          </p:spTgt>
                                        </p:tgtEl>
                                      </p:cBhvr>
                                    </p:animEffect>
                                    <p:anim calcmode="lin" valueType="num">
                                      <p:cBhvr>
                                        <p:cTn id="26" dur="500" fill="hold"/>
                                        <p:tgtEl>
                                          <p:spTgt spid="5">
                                            <p:txEl>
                                              <p:pRg st="1" end="1"/>
                                            </p:txEl>
                                          </p:spTgt>
                                        </p:tgtEl>
                                        <p:attrNameLst>
                                          <p:attrName>ppt_x</p:attrName>
                                        </p:attrNameLst>
                                      </p:cBhvr>
                                      <p:tavLst>
                                        <p:tav tm="0">
                                          <p:val>
                                            <p:fltVal val="0.5"/>
                                          </p:val>
                                        </p:tav>
                                        <p:tav tm="100000">
                                          <p:val>
                                            <p:strVal val="#ppt_x"/>
                                          </p:val>
                                        </p:tav>
                                      </p:tavLst>
                                    </p:anim>
                                    <p:anim calcmode="lin" valueType="num">
                                      <p:cBhvr>
                                        <p:cTn id="27" dur="500" fill="hold"/>
                                        <p:tgtEl>
                                          <p:spTgt spid="5">
                                            <p:txEl>
                                              <p:pRg st="1" end="1"/>
                                            </p:txEl>
                                          </p:spTgt>
                                        </p:tgtEl>
                                        <p:attrNameLst>
                                          <p:attrName>ppt_y</p:attrName>
                                        </p:attrNameLst>
                                      </p:cBhvr>
                                      <p:tavLst>
                                        <p:tav tm="0">
                                          <p:val>
                                            <p:fltVal val="0.5"/>
                                          </p:val>
                                        </p:tav>
                                        <p:tav tm="100000">
                                          <p:val>
                                            <p:strVal val="#ppt_y"/>
                                          </p:val>
                                        </p:tav>
                                      </p:tavLst>
                                    </p:anim>
                                  </p:childTnLst>
                                </p:cTn>
                              </p:par>
                            </p:childTnLst>
                          </p:cTn>
                        </p:par>
                      </p:childTnLst>
                    </p:cTn>
                  </p:par>
                  <p:par>
                    <p:cTn id="28" fill="hold">
                      <p:stCondLst>
                        <p:cond delay="indefinite"/>
                      </p:stCondLst>
                      <p:childTnLst>
                        <p:par>
                          <p:cTn id="29" fill="hold">
                            <p:stCondLst>
                              <p:cond delay="0"/>
                            </p:stCondLst>
                            <p:childTnLst>
                              <p:par>
                                <p:cTn id="30" presetID="53" presetClass="entr" presetSubtype="528" fill="hold" grpId="0" nodeType="clickEffect">
                                  <p:stCondLst>
                                    <p:cond delay="0"/>
                                  </p:stCondLst>
                                  <p:childTnLst>
                                    <p:set>
                                      <p:cBhvr>
                                        <p:cTn id="31" dur="1" fill="hold">
                                          <p:stCondLst>
                                            <p:cond delay="0"/>
                                          </p:stCondLst>
                                        </p:cTn>
                                        <p:tgtEl>
                                          <p:spTgt spid="5">
                                            <p:txEl>
                                              <p:pRg st="2" end="2"/>
                                            </p:txEl>
                                          </p:spTgt>
                                        </p:tgtEl>
                                        <p:attrNameLst>
                                          <p:attrName>style.visibility</p:attrName>
                                        </p:attrNameLst>
                                      </p:cBhvr>
                                      <p:to>
                                        <p:strVal val="visible"/>
                                      </p:to>
                                    </p:set>
                                    <p:anim calcmode="lin" valueType="num">
                                      <p:cBhvr>
                                        <p:cTn id="32" dur="500" fill="hold"/>
                                        <p:tgtEl>
                                          <p:spTgt spid="5">
                                            <p:txEl>
                                              <p:pRg st="2" end="2"/>
                                            </p:txEl>
                                          </p:spTgt>
                                        </p:tgtEl>
                                        <p:attrNameLst>
                                          <p:attrName>ppt_w</p:attrName>
                                        </p:attrNameLst>
                                      </p:cBhvr>
                                      <p:tavLst>
                                        <p:tav tm="0">
                                          <p:val>
                                            <p:fltVal val="0"/>
                                          </p:val>
                                        </p:tav>
                                        <p:tav tm="100000">
                                          <p:val>
                                            <p:strVal val="#ppt_w"/>
                                          </p:val>
                                        </p:tav>
                                      </p:tavLst>
                                    </p:anim>
                                    <p:anim calcmode="lin" valueType="num">
                                      <p:cBhvr>
                                        <p:cTn id="33" dur="500" fill="hold"/>
                                        <p:tgtEl>
                                          <p:spTgt spid="5">
                                            <p:txEl>
                                              <p:pRg st="2" end="2"/>
                                            </p:txEl>
                                          </p:spTgt>
                                        </p:tgtEl>
                                        <p:attrNameLst>
                                          <p:attrName>ppt_h</p:attrName>
                                        </p:attrNameLst>
                                      </p:cBhvr>
                                      <p:tavLst>
                                        <p:tav tm="0">
                                          <p:val>
                                            <p:fltVal val="0"/>
                                          </p:val>
                                        </p:tav>
                                        <p:tav tm="100000">
                                          <p:val>
                                            <p:strVal val="#ppt_h"/>
                                          </p:val>
                                        </p:tav>
                                      </p:tavLst>
                                    </p:anim>
                                    <p:animEffect transition="in" filter="fade">
                                      <p:cBhvr>
                                        <p:cTn id="34" dur="500"/>
                                        <p:tgtEl>
                                          <p:spTgt spid="5">
                                            <p:txEl>
                                              <p:pRg st="2" end="2"/>
                                            </p:txEl>
                                          </p:spTgt>
                                        </p:tgtEl>
                                      </p:cBhvr>
                                    </p:animEffect>
                                    <p:anim calcmode="lin" valueType="num">
                                      <p:cBhvr>
                                        <p:cTn id="35" dur="500" fill="hold"/>
                                        <p:tgtEl>
                                          <p:spTgt spid="5">
                                            <p:txEl>
                                              <p:pRg st="2" end="2"/>
                                            </p:txEl>
                                          </p:spTgt>
                                        </p:tgtEl>
                                        <p:attrNameLst>
                                          <p:attrName>ppt_x</p:attrName>
                                        </p:attrNameLst>
                                      </p:cBhvr>
                                      <p:tavLst>
                                        <p:tav tm="0">
                                          <p:val>
                                            <p:fltVal val="0.5"/>
                                          </p:val>
                                        </p:tav>
                                        <p:tav tm="100000">
                                          <p:val>
                                            <p:strVal val="#ppt_x"/>
                                          </p:val>
                                        </p:tav>
                                      </p:tavLst>
                                    </p:anim>
                                    <p:anim calcmode="lin" valueType="num">
                                      <p:cBhvr>
                                        <p:cTn id="36" dur="500" fill="hold"/>
                                        <p:tgtEl>
                                          <p:spTgt spid="5">
                                            <p:txEl>
                                              <p:pRg st="2" end="2"/>
                                            </p:txEl>
                                          </p:spTgt>
                                        </p:tgtEl>
                                        <p:attrNameLst>
                                          <p:attrName>ppt_y</p:attrName>
                                        </p:attrNameLst>
                                      </p:cBhvr>
                                      <p:tavLst>
                                        <p:tav tm="0">
                                          <p:val>
                                            <p:fltVal val="0.5"/>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fontScale="90000"/>
          </a:bodyPr>
          <a:lstStyle/>
          <a:p>
            <a:r>
              <a:rPr lang="es-PR" sz="4200" b="1" dirty="0" smtClean="0"/>
              <a:t>Dealing With People Who</a:t>
            </a:r>
            <a:br>
              <a:rPr lang="es-PR" sz="4200" b="1" dirty="0" smtClean="0"/>
            </a:br>
            <a:r>
              <a:rPr lang="es-PR" sz="4200" b="1" dirty="0" smtClean="0"/>
              <a:t>Put Others Down</a:t>
            </a:r>
            <a:endParaRPr lang="en-US" sz="4200" b="1" dirty="0"/>
          </a:p>
        </p:txBody>
      </p:sp>
      <p:sp>
        <p:nvSpPr>
          <p:cNvPr id="5" name="Content Placeholder 4"/>
          <p:cNvSpPr>
            <a:spLocks noGrp="1"/>
          </p:cNvSpPr>
          <p:nvPr>
            <p:ph idx="1"/>
          </p:nvPr>
        </p:nvSpPr>
        <p:spPr>
          <a:xfrm>
            <a:off x="2057400" y="1447800"/>
            <a:ext cx="5867400" cy="4724400"/>
          </a:xfrm>
        </p:spPr>
        <p:txBody>
          <a:bodyPr>
            <a:normAutofit fontScale="92500" lnSpcReduction="20000"/>
          </a:bodyPr>
          <a:lstStyle/>
          <a:p>
            <a:r>
              <a:rPr lang="es-PR" dirty="0" smtClean="0"/>
              <a:t>Each time something negative is said, get involved and give he child an example of how to make the statement positive.</a:t>
            </a:r>
          </a:p>
          <a:p>
            <a:r>
              <a:rPr lang="es-PR" sz="3200" dirty="0" smtClean="0"/>
              <a:t>If you find that some playmates have consistently negative mouths, you may have to limit the time the children spend together.</a:t>
            </a:r>
          </a:p>
          <a:p>
            <a:r>
              <a:rPr lang="es-PR" dirty="0" smtClean="0"/>
              <a:t>Your child’s self-esteem is far too important to allow it to be whittled away by a playmate’s thoughtless words.</a:t>
            </a:r>
            <a:endParaRPr lang="es-PR" sz="3200" dirty="0" smtClean="0"/>
          </a:p>
        </p:txBody>
      </p:sp>
    </p:spTree>
    <p:extLst>
      <p:ext uri="{BB962C8B-B14F-4D97-AF65-F5344CB8AC3E}">
        <p14:creationId xmlns:p14="http://schemas.microsoft.com/office/powerpoint/2010/main" val="4041693430"/>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down)">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grpId="0"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wipe(down)">
                                      <p:cBhvr>
                                        <p:cTn id="12" dur="500"/>
                                        <p:tgtEl>
                                          <p:spTgt spid="5">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grpId="0" nodeType="clickEffect">
                                  <p:stCondLst>
                                    <p:cond delay="0"/>
                                  </p:stCondLst>
                                  <p:childTnLst>
                                    <p:set>
                                      <p:cBhvr>
                                        <p:cTn id="16" dur="1" fill="hold">
                                          <p:stCondLst>
                                            <p:cond delay="0"/>
                                          </p:stCondLst>
                                        </p:cTn>
                                        <p:tgtEl>
                                          <p:spTgt spid="5">
                                            <p:txEl>
                                              <p:pRg st="1" end="1"/>
                                            </p:txEl>
                                          </p:spTgt>
                                        </p:tgtEl>
                                        <p:attrNameLst>
                                          <p:attrName>style.visibility</p:attrName>
                                        </p:attrNameLst>
                                      </p:cBhvr>
                                      <p:to>
                                        <p:strVal val="visible"/>
                                      </p:to>
                                    </p:set>
                                    <p:animEffect transition="in" filter="wipe(down)">
                                      <p:cBhvr>
                                        <p:cTn id="17" dur="500"/>
                                        <p:tgtEl>
                                          <p:spTgt spid="5">
                                            <p:txEl>
                                              <p:pRg st="1" end="1"/>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4" fill="hold" grpId="0" nodeType="clickEffect">
                                  <p:stCondLst>
                                    <p:cond delay="0"/>
                                  </p:stCondLst>
                                  <p:childTnLst>
                                    <p:set>
                                      <p:cBhvr>
                                        <p:cTn id="21" dur="1" fill="hold">
                                          <p:stCondLst>
                                            <p:cond delay="0"/>
                                          </p:stCondLst>
                                        </p:cTn>
                                        <p:tgtEl>
                                          <p:spTgt spid="5">
                                            <p:txEl>
                                              <p:pRg st="2" end="2"/>
                                            </p:txEl>
                                          </p:spTgt>
                                        </p:tgtEl>
                                        <p:attrNameLst>
                                          <p:attrName>style.visibility</p:attrName>
                                        </p:attrNameLst>
                                      </p:cBhvr>
                                      <p:to>
                                        <p:strVal val="visible"/>
                                      </p:to>
                                    </p:set>
                                    <p:animEffect transition="in" filter="wipe(down)">
                                      <p:cBhvr>
                                        <p:cTn id="22" dur="500"/>
                                        <p:tgtEl>
                                          <p:spTgt spid="5">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fontScale="90000"/>
          </a:bodyPr>
          <a:lstStyle/>
          <a:p>
            <a:r>
              <a:rPr lang="es-PR" sz="4200" b="1" dirty="0" smtClean="0"/>
              <a:t>Teach Your Children to Be</a:t>
            </a:r>
            <a:br>
              <a:rPr lang="es-PR" sz="4200" b="1" dirty="0" smtClean="0"/>
            </a:br>
            <a:r>
              <a:rPr lang="es-PR" sz="4200" b="1" dirty="0" smtClean="0"/>
              <a:t>Mirrors for Others</a:t>
            </a:r>
            <a:endParaRPr lang="en-US" sz="4200" b="1" dirty="0"/>
          </a:p>
        </p:txBody>
      </p:sp>
      <p:sp>
        <p:nvSpPr>
          <p:cNvPr id="5" name="Content Placeholder 4"/>
          <p:cNvSpPr>
            <a:spLocks noGrp="1"/>
          </p:cNvSpPr>
          <p:nvPr>
            <p:ph idx="1"/>
          </p:nvPr>
        </p:nvSpPr>
        <p:spPr>
          <a:xfrm>
            <a:off x="2057400" y="1447800"/>
            <a:ext cx="5867400" cy="4724400"/>
          </a:xfrm>
        </p:spPr>
        <p:txBody>
          <a:bodyPr>
            <a:normAutofit/>
          </a:bodyPr>
          <a:lstStyle/>
          <a:p>
            <a:r>
              <a:rPr lang="es-PR" dirty="0" smtClean="0"/>
              <a:t>When children feel good about themselves, they can risk helping others feel good about themselves.</a:t>
            </a:r>
          </a:p>
          <a:p>
            <a:r>
              <a:rPr lang="es-PR" sz="3200" dirty="0" smtClean="0"/>
              <a:t>They can afford to give the gift of self-esteem to others.</a:t>
            </a:r>
          </a:p>
          <a:p>
            <a:r>
              <a:rPr lang="es-PR" dirty="0" smtClean="0"/>
              <a:t>This is an important goal for you to have for your children during the first seven years.</a:t>
            </a:r>
          </a:p>
          <a:p>
            <a:endParaRPr lang="es-PR" sz="3200" dirty="0" smtClean="0"/>
          </a:p>
        </p:txBody>
      </p:sp>
    </p:spTree>
    <p:extLst>
      <p:ext uri="{BB962C8B-B14F-4D97-AF65-F5344CB8AC3E}">
        <p14:creationId xmlns:p14="http://schemas.microsoft.com/office/powerpoint/2010/main" val="3998207397"/>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anim calcmode="lin" valueType="num">
                                      <p:cBhvr>
                                        <p:cTn id="8" dur="500" fill="hold"/>
                                        <p:tgtEl>
                                          <p:spTgt spid="4"/>
                                        </p:tgtEl>
                                        <p:attrNameLst>
                                          <p:attrName>ppt_x</p:attrName>
                                        </p:attrNameLst>
                                      </p:cBhvr>
                                      <p:tavLst>
                                        <p:tav tm="0">
                                          <p:val>
                                            <p:strVal val="#ppt_x"/>
                                          </p:val>
                                        </p:tav>
                                        <p:tav tm="100000">
                                          <p:val>
                                            <p:strVal val="#ppt_x"/>
                                          </p:val>
                                        </p:tav>
                                      </p:tavLst>
                                    </p:anim>
                                    <p:anim calcmode="lin" valueType="num">
                                      <p:cBhvr>
                                        <p:cTn id="9" dur="500" fill="hold"/>
                                        <p:tgtEl>
                                          <p:spTgt spid="4"/>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2" presetClass="entr" presetSubtype="4" fill="hold" grpId="0" nodeType="clickEffect">
                                  <p:stCondLst>
                                    <p:cond delay="0"/>
                                  </p:stCondLst>
                                  <p:childTnLst>
                                    <p:set>
                                      <p:cBhvr>
                                        <p:cTn id="13" dur="1" fill="hold">
                                          <p:stCondLst>
                                            <p:cond delay="0"/>
                                          </p:stCondLst>
                                        </p:cTn>
                                        <p:tgtEl>
                                          <p:spTgt spid="5">
                                            <p:txEl>
                                              <p:pRg st="0" end="0"/>
                                            </p:txEl>
                                          </p:spTgt>
                                        </p:tgtEl>
                                        <p:attrNameLst>
                                          <p:attrName>style.visibility</p:attrName>
                                        </p:attrNameLst>
                                      </p:cBhvr>
                                      <p:to>
                                        <p:strVal val="visible"/>
                                      </p:to>
                                    </p:set>
                                    <p:anim calcmode="lin" valueType="num">
                                      <p:cBhvr additive="base">
                                        <p:cTn id="14" dur="500" fill="hold"/>
                                        <p:tgtEl>
                                          <p:spTgt spid="5">
                                            <p:txEl>
                                              <p:pRg st="0" end="0"/>
                                            </p:txEl>
                                          </p:spTgt>
                                        </p:tgtEl>
                                        <p:attrNameLst>
                                          <p:attrName>ppt_x</p:attrName>
                                        </p:attrNameLst>
                                      </p:cBhvr>
                                      <p:tavLst>
                                        <p:tav tm="0">
                                          <p:val>
                                            <p:strVal val="#ppt_x"/>
                                          </p:val>
                                        </p:tav>
                                        <p:tav tm="100000">
                                          <p:val>
                                            <p:strVal val="#ppt_x"/>
                                          </p:val>
                                        </p:tav>
                                      </p:tavLst>
                                    </p:anim>
                                    <p:anim calcmode="lin" valueType="num">
                                      <p:cBhvr additive="base">
                                        <p:cTn id="15" dur="500" fill="hold"/>
                                        <p:tgtEl>
                                          <p:spTgt spid="5">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6" fill="hold">
                      <p:stCondLst>
                        <p:cond delay="indefinite"/>
                      </p:stCondLst>
                      <p:childTnLst>
                        <p:par>
                          <p:cTn id="17" fill="hold">
                            <p:stCondLst>
                              <p:cond delay="0"/>
                            </p:stCondLst>
                            <p:childTnLst>
                              <p:par>
                                <p:cTn id="18" presetID="2" presetClass="entr" presetSubtype="4" fill="hold" grpId="0" nodeType="clickEffect">
                                  <p:stCondLst>
                                    <p:cond delay="0"/>
                                  </p:stCondLst>
                                  <p:childTnLst>
                                    <p:set>
                                      <p:cBhvr>
                                        <p:cTn id="19" dur="1" fill="hold">
                                          <p:stCondLst>
                                            <p:cond delay="0"/>
                                          </p:stCondLst>
                                        </p:cTn>
                                        <p:tgtEl>
                                          <p:spTgt spid="5">
                                            <p:txEl>
                                              <p:pRg st="1" end="1"/>
                                            </p:txEl>
                                          </p:spTgt>
                                        </p:tgtEl>
                                        <p:attrNameLst>
                                          <p:attrName>style.visibility</p:attrName>
                                        </p:attrNameLst>
                                      </p:cBhvr>
                                      <p:to>
                                        <p:strVal val="visible"/>
                                      </p:to>
                                    </p:set>
                                    <p:anim calcmode="lin" valueType="num">
                                      <p:cBhvr additive="base">
                                        <p:cTn id="20" dur="500" fill="hold"/>
                                        <p:tgtEl>
                                          <p:spTgt spid="5">
                                            <p:txEl>
                                              <p:pRg st="1" end="1"/>
                                            </p:txEl>
                                          </p:spTgt>
                                        </p:tgtEl>
                                        <p:attrNameLst>
                                          <p:attrName>ppt_x</p:attrName>
                                        </p:attrNameLst>
                                      </p:cBhvr>
                                      <p:tavLst>
                                        <p:tav tm="0">
                                          <p:val>
                                            <p:strVal val="#ppt_x"/>
                                          </p:val>
                                        </p:tav>
                                        <p:tav tm="100000">
                                          <p:val>
                                            <p:strVal val="#ppt_x"/>
                                          </p:val>
                                        </p:tav>
                                      </p:tavLst>
                                    </p:anim>
                                    <p:anim calcmode="lin" valueType="num">
                                      <p:cBhvr additive="base">
                                        <p:cTn id="21" dur="500" fill="hold"/>
                                        <p:tgtEl>
                                          <p:spTgt spid="5">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22" fill="hold">
                      <p:stCondLst>
                        <p:cond delay="indefinite"/>
                      </p:stCondLst>
                      <p:childTnLst>
                        <p:par>
                          <p:cTn id="23" fill="hold">
                            <p:stCondLst>
                              <p:cond delay="0"/>
                            </p:stCondLst>
                            <p:childTnLst>
                              <p:par>
                                <p:cTn id="24" presetID="2" presetClass="entr" presetSubtype="4" fill="hold" grpId="0" nodeType="clickEffect">
                                  <p:stCondLst>
                                    <p:cond delay="0"/>
                                  </p:stCondLst>
                                  <p:childTnLst>
                                    <p:set>
                                      <p:cBhvr>
                                        <p:cTn id="25" dur="1" fill="hold">
                                          <p:stCondLst>
                                            <p:cond delay="0"/>
                                          </p:stCondLst>
                                        </p:cTn>
                                        <p:tgtEl>
                                          <p:spTgt spid="5">
                                            <p:txEl>
                                              <p:pRg st="2" end="2"/>
                                            </p:txEl>
                                          </p:spTgt>
                                        </p:tgtEl>
                                        <p:attrNameLst>
                                          <p:attrName>style.visibility</p:attrName>
                                        </p:attrNameLst>
                                      </p:cBhvr>
                                      <p:to>
                                        <p:strVal val="visible"/>
                                      </p:to>
                                    </p:set>
                                    <p:anim calcmode="lin" valueType="num">
                                      <p:cBhvr additive="base">
                                        <p:cTn id="26" dur="500" fill="hold"/>
                                        <p:tgtEl>
                                          <p:spTgt spid="5">
                                            <p:txEl>
                                              <p:pRg st="2" end="2"/>
                                            </p:txEl>
                                          </p:spTgt>
                                        </p:tgtEl>
                                        <p:attrNameLst>
                                          <p:attrName>ppt_x</p:attrName>
                                        </p:attrNameLst>
                                      </p:cBhvr>
                                      <p:tavLst>
                                        <p:tav tm="0">
                                          <p:val>
                                            <p:strVal val="#ppt_x"/>
                                          </p:val>
                                        </p:tav>
                                        <p:tav tm="100000">
                                          <p:val>
                                            <p:strVal val="#ppt_x"/>
                                          </p:val>
                                        </p:tav>
                                      </p:tavLst>
                                    </p:anim>
                                    <p:anim calcmode="lin" valueType="num">
                                      <p:cBhvr additive="base">
                                        <p:cTn id="27" dur="500" fill="hold"/>
                                        <p:tgtEl>
                                          <p:spTgt spid="5">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fontScale="90000"/>
          </a:bodyPr>
          <a:lstStyle/>
          <a:p>
            <a:r>
              <a:rPr lang="es-PR" sz="4200" b="1" dirty="0" smtClean="0"/>
              <a:t>Teach Your Children to Be</a:t>
            </a:r>
            <a:br>
              <a:rPr lang="es-PR" sz="4200" b="1" dirty="0" smtClean="0"/>
            </a:br>
            <a:r>
              <a:rPr lang="es-PR" sz="4200" b="1" dirty="0" smtClean="0"/>
              <a:t>Mirrors for Others</a:t>
            </a:r>
            <a:endParaRPr lang="en-US" sz="4200" b="1" dirty="0"/>
          </a:p>
        </p:txBody>
      </p:sp>
      <p:sp>
        <p:nvSpPr>
          <p:cNvPr id="5" name="Content Placeholder 4"/>
          <p:cNvSpPr>
            <a:spLocks noGrp="1"/>
          </p:cNvSpPr>
          <p:nvPr>
            <p:ph idx="1"/>
          </p:nvPr>
        </p:nvSpPr>
        <p:spPr>
          <a:xfrm>
            <a:off x="2057400" y="1447800"/>
            <a:ext cx="5867400" cy="4724400"/>
          </a:xfrm>
        </p:spPr>
        <p:txBody>
          <a:bodyPr>
            <a:normAutofit fontScale="92500" lnSpcReduction="20000"/>
          </a:bodyPr>
          <a:lstStyle/>
          <a:p>
            <a:r>
              <a:rPr lang="es-PR" dirty="0" smtClean="0"/>
              <a:t>Encourage your children to be...love-cup fillers.</a:t>
            </a:r>
          </a:p>
          <a:p>
            <a:r>
              <a:rPr lang="es-PR" dirty="0" smtClean="0"/>
              <a:t>Encourage them to be mirrors that others can look into and see that they are OK, that they are special.</a:t>
            </a:r>
          </a:p>
          <a:p>
            <a:r>
              <a:rPr lang="es-PR" dirty="0" smtClean="0"/>
              <a:t>A kind word or act can make people feel like they’re on the top of the roller coaster..</a:t>
            </a:r>
          </a:p>
          <a:p>
            <a:r>
              <a:rPr lang="es-PR" dirty="0" smtClean="0"/>
              <a:t>Encourage your children to ake this their goal. </a:t>
            </a:r>
          </a:p>
          <a:p>
            <a:endParaRPr lang="es-PR" sz="3200" dirty="0" smtClean="0"/>
          </a:p>
        </p:txBody>
      </p:sp>
    </p:spTree>
    <p:extLst>
      <p:ext uri="{BB962C8B-B14F-4D97-AF65-F5344CB8AC3E}">
        <p14:creationId xmlns:p14="http://schemas.microsoft.com/office/powerpoint/2010/main" val="3318437905"/>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8" fill="hold" grpId="0" nodeType="clickEffect">
                                  <p:stCondLst>
                                    <p:cond delay="0"/>
                                  </p:stCondLst>
                                  <p:childTnLst>
                                    <p:set>
                                      <p:cBhvr>
                                        <p:cTn id="12" dur="1" fill="hold">
                                          <p:stCondLst>
                                            <p:cond delay="0"/>
                                          </p:stCondLst>
                                        </p:cTn>
                                        <p:tgtEl>
                                          <p:spTgt spid="5">
                                            <p:txEl>
                                              <p:pRg st="0" end="0"/>
                                            </p:txEl>
                                          </p:spTgt>
                                        </p:tgtEl>
                                        <p:attrNameLst>
                                          <p:attrName>style.visibility</p:attrName>
                                        </p:attrNameLst>
                                      </p:cBhvr>
                                      <p:to>
                                        <p:strVal val="visible"/>
                                      </p:to>
                                    </p:set>
                                    <p:anim calcmode="lin" valueType="num">
                                      <p:cBhvr additive="base">
                                        <p:cTn id="13" dur="500" fill="hold"/>
                                        <p:tgtEl>
                                          <p:spTgt spid="5">
                                            <p:txEl>
                                              <p:pRg st="0" end="0"/>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5">
                                            <p:txEl>
                                              <p:pRg st="0" end="0"/>
                                            </p:txEl>
                                          </p:spTgt>
                                        </p:tgtEl>
                                        <p:attrNameLst>
                                          <p:attrName>ppt_y</p:attrName>
                                        </p:attrNameLst>
                                      </p:cBhvr>
                                      <p:tavLst>
                                        <p:tav tm="0">
                                          <p:val>
                                            <p:strVal val="#ppt_y"/>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8" fill="hold" grpId="0" nodeType="clickEffect">
                                  <p:stCondLst>
                                    <p:cond delay="0"/>
                                  </p:stCondLst>
                                  <p:childTnLst>
                                    <p:set>
                                      <p:cBhvr>
                                        <p:cTn id="18" dur="1" fill="hold">
                                          <p:stCondLst>
                                            <p:cond delay="0"/>
                                          </p:stCondLst>
                                        </p:cTn>
                                        <p:tgtEl>
                                          <p:spTgt spid="5">
                                            <p:txEl>
                                              <p:pRg st="1" end="1"/>
                                            </p:txEl>
                                          </p:spTgt>
                                        </p:tgtEl>
                                        <p:attrNameLst>
                                          <p:attrName>style.visibility</p:attrName>
                                        </p:attrNameLst>
                                      </p:cBhvr>
                                      <p:to>
                                        <p:strVal val="visible"/>
                                      </p:to>
                                    </p:set>
                                    <p:anim calcmode="lin" valueType="num">
                                      <p:cBhvr additive="base">
                                        <p:cTn id="19" dur="500" fill="hold"/>
                                        <p:tgtEl>
                                          <p:spTgt spid="5">
                                            <p:txEl>
                                              <p:pRg st="1" end="1"/>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5">
                                            <p:txEl>
                                              <p:pRg st="1" end="1"/>
                                            </p:txEl>
                                          </p:spTgt>
                                        </p:tgtEl>
                                        <p:attrNameLst>
                                          <p:attrName>ppt_y</p:attrName>
                                        </p:attrNameLst>
                                      </p:cBhvr>
                                      <p:tavLst>
                                        <p:tav tm="0">
                                          <p:val>
                                            <p:strVal val="#ppt_y"/>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8" fill="hold" grpId="0" nodeType="clickEffect">
                                  <p:stCondLst>
                                    <p:cond delay="0"/>
                                  </p:stCondLst>
                                  <p:childTnLst>
                                    <p:set>
                                      <p:cBhvr>
                                        <p:cTn id="24" dur="1" fill="hold">
                                          <p:stCondLst>
                                            <p:cond delay="0"/>
                                          </p:stCondLst>
                                        </p:cTn>
                                        <p:tgtEl>
                                          <p:spTgt spid="5">
                                            <p:txEl>
                                              <p:pRg st="2" end="2"/>
                                            </p:txEl>
                                          </p:spTgt>
                                        </p:tgtEl>
                                        <p:attrNameLst>
                                          <p:attrName>style.visibility</p:attrName>
                                        </p:attrNameLst>
                                      </p:cBhvr>
                                      <p:to>
                                        <p:strVal val="visible"/>
                                      </p:to>
                                    </p:set>
                                    <p:anim calcmode="lin" valueType="num">
                                      <p:cBhvr additive="base">
                                        <p:cTn id="25" dur="500" fill="hold"/>
                                        <p:tgtEl>
                                          <p:spTgt spid="5">
                                            <p:txEl>
                                              <p:pRg st="2" end="2"/>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5">
                                            <p:txEl>
                                              <p:pRg st="2" end="2"/>
                                            </p:txEl>
                                          </p:spTgt>
                                        </p:tgtEl>
                                        <p:attrNameLst>
                                          <p:attrName>ppt_y</p:attrName>
                                        </p:attrNameLst>
                                      </p:cBhvr>
                                      <p:tavLst>
                                        <p:tav tm="0">
                                          <p:val>
                                            <p:strVal val="#ppt_y"/>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8" fill="hold" grpId="0" nodeType="clickEffect">
                                  <p:stCondLst>
                                    <p:cond delay="0"/>
                                  </p:stCondLst>
                                  <p:childTnLst>
                                    <p:set>
                                      <p:cBhvr>
                                        <p:cTn id="30" dur="1" fill="hold">
                                          <p:stCondLst>
                                            <p:cond delay="0"/>
                                          </p:stCondLst>
                                        </p:cTn>
                                        <p:tgtEl>
                                          <p:spTgt spid="5">
                                            <p:txEl>
                                              <p:pRg st="3" end="3"/>
                                            </p:txEl>
                                          </p:spTgt>
                                        </p:tgtEl>
                                        <p:attrNameLst>
                                          <p:attrName>style.visibility</p:attrName>
                                        </p:attrNameLst>
                                      </p:cBhvr>
                                      <p:to>
                                        <p:strVal val="visible"/>
                                      </p:to>
                                    </p:set>
                                    <p:anim calcmode="lin" valueType="num">
                                      <p:cBhvr additive="base">
                                        <p:cTn id="31" dur="500" fill="hold"/>
                                        <p:tgtEl>
                                          <p:spTgt spid="5">
                                            <p:txEl>
                                              <p:pRg st="3" end="3"/>
                                            </p:txEl>
                                          </p:spTgt>
                                        </p:tgtEl>
                                        <p:attrNameLst>
                                          <p:attrName>ppt_x</p:attrName>
                                        </p:attrNameLst>
                                      </p:cBhvr>
                                      <p:tavLst>
                                        <p:tav tm="0">
                                          <p:val>
                                            <p:strVal val="0-#ppt_w/2"/>
                                          </p:val>
                                        </p:tav>
                                        <p:tav tm="100000">
                                          <p:val>
                                            <p:strVal val="#ppt_x"/>
                                          </p:val>
                                        </p:tav>
                                      </p:tavLst>
                                    </p:anim>
                                    <p:anim calcmode="lin" valueType="num">
                                      <p:cBhvr additive="base">
                                        <p:cTn id="32" dur="500" fill="hold"/>
                                        <p:tgtEl>
                                          <p:spTgt spid="5">
                                            <p:txEl>
                                              <p:pRg st="3" end="3"/>
                                            </p:txEl>
                                          </p:spTgt>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fontScale="90000"/>
          </a:bodyPr>
          <a:lstStyle/>
          <a:p>
            <a:r>
              <a:rPr lang="es-PR" sz="4200" b="1" dirty="0" smtClean="0"/>
              <a:t>Teach Your Children to Be</a:t>
            </a:r>
            <a:br>
              <a:rPr lang="es-PR" sz="4200" b="1" dirty="0" smtClean="0"/>
            </a:br>
            <a:r>
              <a:rPr lang="es-PR" sz="4200" b="1" dirty="0" smtClean="0"/>
              <a:t>Mirrors for Others</a:t>
            </a:r>
            <a:endParaRPr lang="en-US" sz="4200" b="1" dirty="0"/>
          </a:p>
        </p:txBody>
      </p:sp>
      <p:sp>
        <p:nvSpPr>
          <p:cNvPr id="5" name="Content Placeholder 4"/>
          <p:cNvSpPr>
            <a:spLocks noGrp="1"/>
          </p:cNvSpPr>
          <p:nvPr>
            <p:ph idx="1"/>
          </p:nvPr>
        </p:nvSpPr>
        <p:spPr>
          <a:xfrm>
            <a:off x="2057400" y="1447800"/>
            <a:ext cx="5867400" cy="4724400"/>
          </a:xfrm>
        </p:spPr>
        <p:txBody>
          <a:bodyPr>
            <a:normAutofit fontScale="85000" lnSpcReduction="10000"/>
          </a:bodyPr>
          <a:lstStyle/>
          <a:p>
            <a:r>
              <a:rPr lang="es-PR" dirty="0" smtClean="0"/>
              <a:t>By their words and their actions, children can help other people feel special.</a:t>
            </a:r>
          </a:p>
          <a:p>
            <a:r>
              <a:rPr lang="es-PR" dirty="0" smtClean="0"/>
              <a:t>Point out opportunities for your children to mirror to others that they are valuable.</a:t>
            </a:r>
          </a:p>
          <a:p>
            <a:r>
              <a:rPr lang="es-PR" dirty="0" smtClean="0"/>
              <a:t>Share with your child that they should never get tired of doing good.</a:t>
            </a:r>
          </a:p>
          <a:p>
            <a:r>
              <a:rPr lang="es-PR" dirty="0" smtClean="0"/>
              <a:t>They should take advantage of every opportunity to do good things for people.</a:t>
            </a:r>
          </a:p>
          <a:p>
            <a:endParaRPr lang="es-PR" dirty="0" smtClean="0"/>
          </a:p>
          <a:p>
            <a:endParaRPr lang="es-PR" sz="3200" dirty="0" smtClean="0"/>
          </a:p>
        </p:txBody>
      </p:sp>
    </p:spTree>
    <p:extLst>
      <p:ext uri="{BB962C8B-B14F-4D97-AF65-F5344CB8AC3E}">
        <p14:creationId xmlns:p14="http://schemas.microsoft.com/office/powerpoint/2010/main" val="3020824751"/>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fade">
                                      <p:cBhvr>
                                        <p:cTn id="12" dur="500"/>
                                        <p:tgtEl>
                                          <p:spTgt spid="5">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5">
                                            <p:txEl>
                                              <p:pRg st="1" end="1"/>
                                            </p:txEl>
                                          </p:spTgt>
                                        </p:tgtEl>
                                        <p:attrNameLst>
                                          <p:attrName>style.visibility</p:attrName>
                                        </p:attrNameLst>
                                      </p:cBhvr>
                                      <p:to>
                                        <p:strVal val="visible"/>
                                      </p:to>
                                    </p:set>
                                    <p:animEffect transition="in" filter="fade">
                                      <p:cBhvr>
                                        <p:cTn id="17" dur="500"/>
                                        <p:tgtEl>
                                          <p:spTgt spid="5">
                                            <p:txEl>
                                              <p:pRg st="1" end="1"/>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5">
                                            <p:txEl>
                                              <p:pRg st="2" end="2"/>
                                            </p:txEl>
                                          </p:spTgt>
                                        </p:tgtEl>
                                        <p:attrNameLst>
                                          <p:attrName>style.visibility</p:attrName>
                                        </p:attrNameLst>
                                      </p:cBhvr>
                                      <p:to>
                                        <p:strVal val="visible"/>
                                      </p:to>
                                    </p:set>
                                    <p:animEffect transition="in" filter="fade">
                                      <p:cBhvr>
                                        <p:cTn id="22" dur="500"/>
                                        <p:tgtEl>
                                          <p:spTgt spid="5">
                                            <p:txEl>
                                              <p:pRg st="2" end="2"/>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5">
                                            <p:txEl>
                                              <p:pRg st="3" end="3"/>
                                            </p:txEl>
                                          </p:spTgt>
                                        </p:tgtEl>
                                        <p:attrNameLst>
                                          <p:attrName>style.visibility</p:attrName>
                                        </p:attrNameLst>
                                      </p:cBhvr>
                                      <p:to>
                                        <p:strVal val="visible"/>
                                      </p:to>
                                    </p:set>
                                    <p:animEffect transition="in" filter="fade">
                                      <p:cBhvr>
                                        <p:cTn id="27" dur="500"/>
                                        <p:tgtEl>
                                          <p:spTgt spid="5">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696200" cy="1143000"/>
          </a:xfrm>
        </p:spPr>
        <p:txBody>
          <a:bodyPr/>
          <a:lstStyle/>
          <a:p>
            <a:r>
              <a:rPr lang="es-PR" b="1" dirty="0" smtClean="0"/>
              <a:t>The Mirror of Self-Esteem</a:t>
            </a:r>
            <a:endParaRPr lang="en-US" b="1" dirty="0"/>
          </a:p>
        </p:txBody>
      </p:sp>
      <p:sp>
        <p:nvSpPr>
          <p:cNvPr id="5" name="Content Placeholder 4"/>
          <p:cNvSpPr>
            <a:spLocks noGrp="1"/>
          </p:cNvSpPr>
          <p:nvPr>
            <p:ph idx="1"/>
          </p:nvPr>
        </p:nvSpPr>
        <p:spPr>
          <a:xfrm>
            <a:off x="1447800" y="1371600"/>
            <a:ext cx="6781800" cy="4525963"/>
          </a:xfrm>
        </p:spPr>
        <p:txBody>
          <a:bodyPr>
            <a:normAutofit lnSpcReduction="10000"/>
          </a:bodyPr>
          <a:lstStyle/>
          <a:p>
            <a:r>
              <a:rPr lang="es-PR" dirty="0" smtClean="0"/>
              <a:t>Self-esteem is fundamentally:</a:t>
            </a:r>
          </a:p>
          <a:p>
            <a:pPr lvl="1"/>
            <a:r>
              <a:rPr lang="es-PR" dirty="0" smtClean="0"/>
              <a:t>How valuable you feel based upon how you perceive others feel about you.</a:t>
            </a:r>
          </a:p>
          <a:p>
            <a:pPr lvl="1"/>
            <a:r>
              <a:rPr lang="es-PR" dirty="0" smtClean="0"/>
              <a:t>It is believing in yourself because others believe in you.</a:t>
            </a:r>
          </a:p>
          <a:p>
            <a:pPr lvl="1"/>
            <a:r>
              <a:rPr lang="es-PR" dirty="0" smtClean="0"/>
              <a:t>It is feeling good about yourself because others feel good about you.</a:t>
            </a:r>
          </a:p>
          <a:p>
            <a:pPr lvl="1"/>
            <a:r>
              <a:rPr lang="es-PR" dirty="0" smtClean="0"/>
              <a:t>You see the value of yourself through the eyes and actions of others.</a:t>
            </a:r>
          </a:p>
          <a:p>
            <a:r>
              <a:rPr lang="es-PR" dirty="0" smtClean="0"/>
              <a:t>It’s like an image in a mirror.</a:t>
            </a:r>
            <a:endParaRPr lang="en-US" dirty="0"/>
          </a:p>
        </p:txBody>
      </p:sp>
    </p:spTree>
    <p:extLst>
      <p:ext uri="{BB962C8B-B14F-4D97-AF65-F5344CB8AC3E}">
        <p14:creationId xmlns:p14="http://schemas.microsoft.com/office/powerpoint/2010/main" val="2577544586"/>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4" presetClass="entr" presetSubtype="1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randombar(horizontal)">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barn(inVertical)">
                                      <p:cBhvr>
                                        <p:cTn id="12" dur="500"/>
                                        <p:tgtEl>
                                          <p:spTgt spid="5">
                                            <p:txEl>
                                              <p:pRg st="0" end="0"/>
                                            </p:txEl>
                                          </p:spTgt>
                                        </p:tgtEl>
                                      </p:cBhvr>
                                    </p:animEffect>
                                  </p:childTnLst>
                                </p:cTn>
                              </p:par>
                              <p:par>
                                <p:cTn id="13" presetID="16" presetClass="entr" presetSubtype="21" fill="hold" nodeType="withEffect">
                                  <p:stCondLst>
                                    <p:cond delay="0"/>
                                  </p:stCondLst>
                                  <p:childTnLst>
                                    <p:set>
                                      <p:cBhvr>
                                        <p:cTn id="14" dur="1" fill="hold">
                                          <p:stCondLst>
                                            <p:cond delay="0"/>
                                          </p:stCondLst>
                                        </p:cTn>
                                        <p:tgtEl>
                                          <p:spTgt spid="5">
                                            <p:txEl>
                                              <p:pRg st="1" end="1"/>
                                            </p:txEl>
                                          </p:spTgt>
                                        </p:tgtEl>
                                        <p:attrNameLst>
                                          <p:attrName>style.visibility</p:attrName>
                                        </p:attrNameLst>
                                      </p:cBhvr>
                                      <p:to>
                                        <p:strVal val="visible"/>
                                      </p:to>
                                    </p:set>
                                    <p:animEffect transition="in" filter="barn(inVertical)">
                                      <p:cBhvr>
                                        <p:cTn id="15" dur="500"/>
                                        <p:tgtEl>
                                          <p:spTgt spid="5">
                                            <p:txEl>
                                              <p:pRg st="1" end="1"/>
                                            </p:txEl>
                                          </p:spTgt>
                                        </p:tgtEl>
                                      </p:cBhvr>
                                    </p:animEffect>
                                  </p:childTnLst>
                                </p:cTn>
                              </p:par>
                              <p:par>
                                <p:cTn id="16" presetID="16" presetClass="entr" presetSubtype="21" fill="hold" nodeType="withEffect">
                                  <p:stCondLst>
                                    <p:cond delay="0"/>
                                  </p:stCondLst>
                                  <p:childTnLst>
                                    <p:set>
                                      <p:cBhvr>
                                        <p:cTn id="17" dur="1" fill="hold">
                                          <p:stCondLst>
                                            <p:cond delay="0"/>
                                          </p:stCondLst>
                                        </p:cTn>
                                        <p:tgtEl>
                                          <p:spTgt spid="5">
                                            <p:txEl>
                                              <p:pRg st="2" end="2"/>
                                            </p:txEl>
                                          </p:spTgt>
                                        </p:tgtEl>
                                        <p:attrNameLst>
                                          <p:attrName>style.visibility</p:attrName>
                                        </p:attrNameLst>
                                      </p:cBhvr>
                                      <p:to>
                                        <p:strVal val="visible"/>
                                      </p:to>
                                    </p:set>
                                    <p:animEffect transition="in" filter="barn(inVertical)">
                                      <p:cBhvr>
                                        <p:cTn id="18" dur="500"/>
                                        <p:tgtEl>
                                          <p:spTgt spid="5">
                                            <p:txEl>
                                              <p:pRg st="2" end="2"/>
                                            </p:txEl>
                                          </p:spTgt>
                                        </p:tgtEl>
                                      </p:cBhvr>
                                    </p:animEffect>
                                  </p:childTnLst>
                                </p:cTn>
                              </p:par>
                              <p:par>
                                <p:cTn id="19" presetID="16" presetClass="entr" presetSubtype="21" fill="hold" nodeType="withEffect">
                                  <p:stCondLst>
                                    <p:cond delay="0"/>
                                  </p:stCondLst>
                                  <p:childTnLst>
                                    <p:set>
                                      <p:cBhvr>
                                        <p:cTn id="20" dur="1" fill="hold">
                                          <p:stCondLst>
                                            <p:cond delay="0"/>
                                          </p:stCondLst>
                                        </p:cTn>
                                        <p:tgtEl>
                                          <p:spTgt spid="5">
                                            <p:txEl>
                                              <p:pRg st="3" end="3"/>
                                            </p:txEl>
                                          </p:spTgt>
                                        </p:tgtEl>
                                        <p:attrNameLst>
                                          <p:attrName>style.visibility</p:attrName>
                                        </p:attrNameLst>
                                      </p:cBhvr>
                                      <p:to>
                                        <p:strVal val="visible"/>
                                      </p:to>
                                    </p:set>
                                    <p:animEffect transition="in" filter="barn(inVertical)">
                                      <p:cBhvr>
                                        <p:cTn id="21" dur="500"/>
                                        <p:tgtEl>
                                          <p:spTgt spid="5">
                                            <p:txEl>
                                              <p:pRg st="3" end="3"/>
                                            </p:txEl>
                                          </p:spTgt>
                                        </p:tgtEl>
                                      </p:cBhvr>
                                    </p:animEffect>
                                  </p:childTnLst>
                                </p:cTn>
                              </p:par>
                              <p:par>
                                <p:cTn id="22" presetID="16" presetClass="entr" presetSubtype="21" fill="hold" nodeType="withEffect">
                                  <p:stCondLst>
                                    <p:cond delay="0"/>
                                  </p:stCondLst>
                                  <p:childTnLst>
                                    <p:set>
                                      <p:cBhvr>
                                        <p:cTn id="23" dur="1" fill="hold">
                                          <p:stCondLst>
                                            <p:cond delay="0"/>
                                          </p:stCondLst>
                                        </p:cTn>
                                        <p:tgtEl>
                                          <p:spTgt spid="5">
                                            <p:txEl>
                                              <p:pRg st="4" end="4"/>
                                            </p:txEl>
                                          </p:spTgt>
                                        </p:tgtEl>
                                        <p:attrNameLst>
                                          <p:attrName>style.visibility</p:attrName>
                                        </p:attrNameLst>
                                      </p:cBhvr>
                                      <p:to>
                                        <p:strVal val="visible"/>
                                      </p:to>
                                    </p:set>
                                    <p:animEffect transition="in" filter="barn(inVertical)">
                                      <p:cBhvr>
                                        <p:cTn id="24" dur="500"/>
                                        <p:tgtEl>
                                          <p:spTgt spid="5">
                                            <p:txEl>
                                              <p:pRg st="4" end="4"/>
                                            </p:txEl>
                                          </p:spTgt>
                                        </p:tgtEl>
                                      </p:cBhvr>
                                    </p:animEffect>
                                  </p:childTnLst>
                                </p:cTn>
                              </p:par>
                              <p:par>
                                <p:cTn id="25" presetID="16" presetClass="entr" presetSubtype="21" fill="hold" nodeType="withEffect">
                                  <p:stCondLst>
                                    <p:cond delay="0"/>
                                  </p:stCondLst>
                                  <p:childTnLst>
                                    <p:set>
                                      <p:cBhvr>
                                        <p:cTn id="26" dur="1" fill="hold">
                                          <p:stCondLst>
                                            <p:cond delay="0"/>
                                          </p:stCondLst>
                                        </p:cTn>
                                        <p:tgtEl>
                                          <p:spTgt spid="5">
                                            <p:txEl>
                                              <p:pRg st="5" end="5"/>
                                            </p:txEl>
                                          </p:spTgt>
                                        </p:tgtEl>
                                        <p:attrNameLst>
                                          <p:attrName>style.visibility</p:attrName>
                                        </p:attrNameLst>
                                      </p:cBhvr>
                                      <p:to>
                                        <p:strVal val="visible"/>
                                      </p:to>
                                    </p:set>
                                    <p:animEffect transition="in" filter="barn(inVertical)">
                                      <p:cBhvr>
                                        <p:cTn id="27" dur="500"/>
                                        <p:tgtEl>
                                          <p:spTgt spid="5">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fontScale="90000"/>
          </a:bodyPr>
          <a:lstStyle/>
          <a:p>
            <a:r>
              <a:rPr lang="es-PR" sz="4200" b="1" dirty="0" smtClean="0"/>
              <a:t>Teach Your Child to Be</a:t>
            </a:r>
            <a:br>
              <a:rPr lang="es-PR" sz="4200" b="1" dirty="0" smtClean="0"/>
            </a:br>
            <a:r>
              <a:rPr lang="es-PR" sz="4200" b="1" dirty="0" smtClean="0"/>
              <a:t>Mirrors for Others</a:t>
            </a:r>
            <a:endParaRPr lang="en-US" sz="4200" b="1" dirty="0"/>
          </a:p>
        </p:txBody>
      </p:sp>
      <p:sp>
        <p:nvSpPr>
          <p:cNvPr id="5" name="Content Placeholder 4"/>
          <p:cNvSpPr>
            <a:spLocks noGrp="1"/>
          </p:cNvSpPr>
          <p:nvPr>
            <p:ph idx="1"/>
          </p:nvPr>
        </p:nvSpPr>
        <p:spPr>
          <a:xfrm>
            <a:off x="2286000" y="1447800"/>
            <a:ext cx="5638800" cy="4724400"/>
          </a:xfrm>
        </p:spPr>
        <p:txBody>
          <a:bodyPr>
            <a:normAutofit fontScale="92500" lnSpcReduction="10000"/>
          </a:bodyPr>
          <a:lstStyle/>
          <a:p>
            <a:r>
              <a:rPr lang="es-PR" dirty="0" smtClean="0"/>
              <a:t>People feel they are special when someone smiles at them, says something kind, shares something with them, does something to help them, makes them feel better, or gives them a hug or a thoughtful touch.</a:t>
            </a:r>
          </a:p>
          <a:p>
            <a:r>
              <a:rPr lang="es-PR" dirty="0" smtClean="0"/>
              <a:t>Share with your children how Jesus was like a mirror, showing people that they were special.</a:t>
            </a:r>
          </a:p>
          <a:p>
            <a:endParaRPr lang="es-PR" sz="3200" dirty="0" smtClean="0"/>
          </a:p>
        </p:txBody>
      </p:sp>
    </p:spTree>
    <p:extLst>
      <p:ext uri="{BB962C8B-B14F-4D97-AF65-F5344CB8AC3E}">
        <p14:creationId xmlns:p14="http://schemas.microsoft.com/office/powerpoint/2010/main" val="2826804099"/>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4" presetClass="entr" presetSubtype="1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randombar(horizontal)">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14" presetClass="entr" presetSubtype="10" fill="hold" grpId="0"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randombar(horizontal)">
                                      <p:cBhvr>
                                        <p:cTn id="12" dur="500"/>
                                        <p:tgtEl>
                                          <p:spTgt spid="5">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4" presetClass="entr" presetSubtype="10" fill="hold" grpId="0" nodeType="clickEffect">
                                  <p:stCondLst>
                                    <p:cond delay="0"/>
                                  </p:stCondLst>
                                  <p:childTnLst>
                                    <p:set>
                                      <p:cBhvr>
                                        <p:cTn id="16" dur="1" fill="hold">
                                          <p:stCondLst>
                                            <p:cond delay="0"/>
                                          </p:stCondLst>
                                        </p:cTn>
                                        <p:tgtEl>
                                          <p:spTgt spid="5">
                                            <p:txEl>
                                              <p:pRg st="1" end="1"/>
                                            </p:txEl>
                                          </p:spTgt>
                                        </p:tgtEl>
                                        <p:attrNameLst>
                                          <p:attrName>style.visibility</p:attrName>
                                        </p:attrNameLst>
                                      </p:cBhvr>
                                      <p:to>
                                        <p:strVal val="visible"/>
                                      </p:to>
                                    </p:set>
                                    <p:animEffect transition="in" filter="randombar(horizontal)">
                                      <p:cBhvr>
                                        <p:cTn id="17" dur="500"/>
                                        <p:tgtEl>
                                          <p:spTgt spid="5">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152400"/>
            <a:ext cx="7696200" cy="1143000"/>
          </a:xfrm>
        </p:spPr>
        <p:txBody>
          <a:bodyPr/>
          <a:lstStyle/>
          <a:p>
            <a:r>
              <a:rPr lang="es-PR" b="1" dirty="0" smtClean="0"/>
              <a:t>The Mirror of Self-Esteem</a:t>
            </a:r>
            <a:endParaRPr lang="en-US" b="1" dirty="0"/>
          </a:p>
        </p:txBody>
      </p:sp>
      <p:sp>
        <p:nvSpPr>
          <p:cNvPr id="5" name="Content Placeholder 4"/>
          <p:cNvSpPr>
            <a:spLocks noGrp="1"/>
          </p:cNvSpPr>
          <p:nvPr>
            <p:ph idx="1"/>
          </p:nvPr>
        </p:nvSpPr>
        <p:spPr>
          <a:xfrm>
            <a:off x="2286000" y="1143000"/>
            <a:ext cx="5791200" cy="4876800"/>
          </a:xfrm>
        </p:spPr>
        <p:txBody>
          <a:bodyPr>
            <a:normAutofit fontScale="92500"/>
          </a:bodyPr>
          <a:lstStyle/>
          <a:p>
            <a:r>
              <a:rPr lang="es-PR" dirty="0" smtClean="0"/>
              <a:t>The principle is: Children’s self-esteem is built or destroyed by the reflection they see of themselves in the mirror of others’ actions and words. </a:t>
            </a:r>
          </a:p>
          <a:p>
            <a:r>
              <a:rPr lang="es-PR" dirty="0" smtClean="0"/>
              <a:t>You’re still the same person, but your personal value fluctuates depending upon the treatment of others – especially the significant others in your life. </a:t>
            </a:r>
            <a:endParaRPr lang="en-US" dirty="0"/>
          </a:p>
        </p:txBody>
      </p:sp>
    </p:spTree>
    <p:extLst>
      <p:ext uri="{BB962C8B-B14F-4D97-AF65-F5344CB8AC3E}">
        <p14:creationId xmlns:p14="http://schemas.microsoft.com/office/powerpoint/2010/main" val="279698334"/>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down)">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grpId="0"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wipe(up)">
                                      <p:cBhvr>
                                        <p:cTn id="12" dur="500"/>
                                        <p:tgtEl>
                                          <p:spTgt spid="5">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1" fill="hold" grpId="0" nodeType="clickEffect">
                                  <p:stCondLst>
                                    <p:cond delay="0"/>
                                  </p:stCondLst>
                                  <p:childTnLst>
                                    <p:set>
                                      <p:cBhvr>
                                        <p:cTn id="16" dur="1" fill="hold">
                                          <p:stCondLst>
                                            <p:cond delay="0"/>
                                          </p:stCondLst>
                                        </p:cTn>
                                        <p:tgtEl>
                                          <p:spTgt spid="5">
                                            <p:txEl>
                                              <p:pRg st="1" end="1"/>
                                            </p:txEl>
                                          </p:spTgt>
                                        </p:tgtEl>
                                        <p:attrNameLst>
                                          <p:attrName>style.visibility</p:attrName>
                                        </p:attrNameLst>
                                      </p:cBhvr>
                                      <p:to>
                                        <p:strVal val="visible"/>
                                      </p:to>
                                    </p:set>
                                    <p:animEffect transition="in" filter="wipe(up)">
                                      <p:cBhvr>
                                        <p:cTn id="17" dur="500"/>
                                        <p:tgtEl>
                                          <p:spTgt spid="5">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696200" cy="1143000"/>
          </a:xfrm>
        </p:spPr>
        <p:txBody>
          <a:bodyPr/>
          <a:lstStyle/>
          <a:p>
            <a:r>
              <a:rPr lang="es-PR" b="1" dirty="0" smtClean="0"/>
              <a:t>The Mirror of Self-Esteem</a:t>
            </a:r>
            <a:endParaRPr lang="en-US" b="1" dirty="0"/>
          </a:p>
        </p:txBody>
      </p:sp>
      <p:sp>
        <p:nvSpPr>
          <p:cNvPr id="5" name="Content Placeholder 4"/>
          <p:cNvSpPr>
            <a:spLocks noGrp="1"/>
          </p:cNvSpPr>
          <p:nvPr>
            <p:ph idx="1"/>
          </p:nvPr>
        </p:nvSpPr>
        <p:spPr>
          <a:xfrm>
            <a:off x="1905000" y="1371600"/>
            <a:ext cx="6172200" cy="4525963"/>
          </a:xfrm>
        </p:spPr>
        <p:txBody>
          <a:bodyPr>
            <a:normAutofit lnSpcReduction="10000"/>
          </a:bodyPr>
          <a:lstStyle/>
          <a:p>
            <a:r>
              <a:rPr lang="es-PR" dirty="0" smtClean="0"/>
              <a:t>Self-esteem is built by filling your children’s love cups . </a:t>
            </a:r>
          </a:p>
          <a:p>
            <a:r>
              <a:rPr lang="es-PR" dirty="0" smtClean="0"/>
              <a:t>It’s destroyed by emptying them. </a:t>
            </a:r>
          </a:p>
          <a:p>
            <a:r>
              <a:rPr lang="es-PR" dirty="0" smtClean="0"/>
              <a:t>“Esteem” is to have great regard for, value highly, respect, and have a favorable opinion. Must be an essential part of every child’s understanding of who he or she is. </a:t>
            </a:r>
            <a:endParaRPr lang="en-US" dirty="0"/>
          </a:p>
        </p:txBody>
      </p:sp>
    </p:spTree>
    <p:extLst>
      <p:ext uri="{BB962C8B-B14F-4D97-AF65-F5344CB8AC3E}">
        <p14:creationId xmlns:p14="http://schemas.microsoft.com/office/powerpoint/2010/main" val="3943808332"/>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8" presetClass="entr" presetSubtype="16"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diamond(in)">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8" presetClass="entr" presetSubtype="16" fill="hold" grpId="0"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diamond(in)">
                                      <p:cBhvr>
                                        <p:cTn id="12" dur="500"/>
                                        <p:tgtEl>
                                          <p:spTgt spid="5">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8" presetClass="entr" presetSubtype="16" fill="hold" grpId="0" nodeType="clickEffect">
                                  <p:stCondLst>
                                    <p:cond delay="0"/>
                                  </p:stCondLst>
                                  <p:childTnLst>
                                    <p:set>
                                      <p:cBhvr>
                                        <p:cTn id="16" dur="1" fill="hold">
                                          <p:stCondLst>
                                            <p:cond delay="0"/>
                                          </p:stCondLst>
                                        </p:cTn>
                                        <p:tgtEl>
                                          <p:spTgt spid="5">
                                            <p:txEl>
                                              <p:pRg st="1" end="1"/>
                                            </p:txEl>
                                          </p:spTgt>
                                        </p:tgtEl>
                                        <p:attrNameLst>
                                          <p:attrName>style.visibility</p:attrName>
                                        </p:attrNameLst>
                                      </p:cBhvr>
                                      <p:to>
                                        <p:strVal val="visible"/>
                                      </p:to>
                                    </p:set>
                                    <p:animEffect transition="in" filter="diamond(in)">
                                      <p:cBhvr>
                                        <p:cTn id="17" dur="500"/>
                                        <p:tgtEl>
                                          <p:spTgt spid="5">
                                            <p:txEl>
                                              <p:pRg st="1" end="1"/>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8" presetClass="entr" presetSubtype="16" fill="hold" grpId="0" nodeType="clickEffect">
                                  <p:stCondLst>
                                    <p:cond delay="0"/>
                                  </p:stCondLst>
                                  <p:childTnLst>
                                    <p:set>
                                      <p:cBhvr>
                                        <p:cTn id="21" dur="1" fill="hold">
                                          <p:stCondLst>
                                            <p:cond delay="0"/>
                                          </p:stCondLst>
                                        </p:cTn>
                                        <p:tgtEl>
                                          <p:spTgt spid="5">
                                            <p:txEl>
                                              <p:pRg st="2" end="2"/>
                                            </p:txEl>
                                          </p:spTgt>
                                        </p:tgtEl>
                                        <p:attrNameLst>
                                          <p:attrName>style.visibility</p:attrName>
                                        </p:attrNameLst>
                                      </p:cBhvr>
                                      <p:to>
                                        <p:strVal val="visible"/>
                                      </p:to>
                                    </p:set>
                                    <p:animEffect transition="in" filter="diamond(in)">
                                      <p:cBhvr>
                                        <p:cTn id="22" dur="500"/>
                                        <p:tgtEl>
                                          <p:spTgt spid="5">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a:bodyPr>
          <a:lstStyle/>
          <a:p>
            <a:r>
              <a:rPr lang="es-PR" sz="4200" b="1" dirty="0" smtClean="0"/>
              <a:t>The Roller-Coaster Effect</a:t>
            </a:r>
            <a:endParaRPr lang="en-US" sz="4200" b="1" dirty="0"/>
          </a:p>
        </p:txBody>
      </p:sp>
      <p:sp>
        <p:nvSpPr>
          <p:cNvPr id="5" name="Content Placeholder 4"/>
          <p:cNvSpPr>
            <a:spLocks noGrp="1"/>
          </p:cNvSpPr>
          <p:nvPr>
            <p:ph idx="1"/>
          </p:nvPr>
        </p:nvSpPr>
        <p:spPr>
          <a:xfrm>
            <a:off x="2133600" y="1447800"/>
            <a:ext cx="5715000" cy="4525963"/>
          </a:xfrm>
        </p:spPr>
        <p:txBody>
          <a:bodyPr>
            <a:normAutofit lnSpcReduction="10000"/>
          </a:bodyPr>
          <a:lstStyle/>
          <a:p>
            <a:r>
              <a:rPr lang="es-PR" dirty="0" smtClean="0"/>
              <a:t>Since self-esteem depends upon what you perceive others feel about you, self-esteem is like a roller-coaster.</a:t>
            </a:r>
          </a:p>
          <a:p>
            <a:r>
              <a:rPr lang="es-PR" dirty="0" smtClean="0"/>
              <a:t>You’re up one minute because someone hugged you, and the next minute you’re down because someone shunned you.</a:t>
            </a:r>
            <a:endParaRPr lang="en-US" dirty="0"/>
          </a:p>
        </p:txBody>
      </p:sp>
    </p:spTree>
    <p:extLst>
      <p:ext uri="{BB962C8B-B14F-4D97-AF65-F5344CB8AC3E}">
        <p14:creationId xmlns:p14="http://schemas.microsoft.com/office/powerpoint/2010/main" val="1745079409"/>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9"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0-#ppt_w/2"/>
                                          </p:val>
                                        </p:tav>
                                        <p:tav tm="100000">
                                          <p:val>
                                            <p:strVal val="#ppt_x"/>
                                          </p:val>
                                        </p:tav>
                                      </p:tavLst>
                                    </p:anim>
                                    <p:anim calcmode="lin" valueType="num">
                                      <p:cBhvr additive="base">
                                        <p:cTn id="8" dur="500" fill="hold"/>
                                        <p:tgtEl>
                                          <p:spTgt spid="4"/>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2" fill="hold" grpId="0" nodeType="clickEffect">
                                  <p:stCondLst>
                                    <p:cond delay="0"/>
                                  </p:stCondLst>
                                  <p:childTnLst>
                                    <p:set>
                                      <p:cBhvr>
                                        <p:cTn id="12" dur="1" fill="hold">
                                          <p:stCondLst>
                                            <p:cond delay="0"/>
                                          </p:stCondLst>
                                        </p:cTn>
                                        <p:tgtEl>
                                          <p:spTgt spid="5">
                                            <p:txEl>
                                              <p:pRg st="0" end="0"/>
                                            </p:txEl>
                                          </p:spTgt>
                                        </p:tgtEl>
                                        <p:attrNameLst>
                                          <p:attrName>style.visibility</p:attrName>
                                        </p:attrNameLst>
                                      </p:cBhvr>
                                      <p:to>
                                        <p:strVal val="visible"/>
                                      </p:to>
                                    </p:set>
                                    <p:anim calcmode="lin" valueType="num">
                                      <p:cBhvr additive="base">
                                        <p:cTn id="13" dur="500" fill="hold"/>
                                        <p:tgtEl>
                                          <p:spTgt spid="5">
                                            <p:txEl>
                                              <p:pRg st="0" end="0"/>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5">
                                            <p:txEl>
                                              <p:pRg st="0" end="0"/>
                                            </p:txEl>
                                          </p:spTgt>
                                        </p:tgtEl>
                                        <p:attrNameLst>
                                          <p:attrName>ppt_y</p:attrName>
                                        </p:attrNameLst>
                                      </p:cBhvr>
                                      <p:tavLst>
                                        <p:tav tm="0">
                                          <p:val>
                                            <p:strVal val="#ppt_y"/>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2" fill="hold" grpId="0" nodeType="clickEffect">
                                  <p:stCondLst>
                                    <p:cond delay="0"/>
                                  </p:stCondLst>
                                  <p:childTnLst>
                                    <p:set>
                                      <p:cBhvr>
                                        <p:cTn id="18" dur="1" fill="hold">
                                          <p:stCondLst>
                                            <p:cond delay="0"/>
                                          </p:stCondLst>
                                        </p:cTn>
                                        <p:tgtEl>
                                          <p:spTgt spid="5">
                                            <p:txEl>
                                              <p:pRg st="1" end="1"/>
                                            </p:txEl>
                                          </p:spTgt>
                                        </p:tgtEl>
                                        <p:attrNameLst>
                                          <p:attrName>style.visibility</p:attrName>
                                        </p:attrNameLst>
                                      </p:cBhvr>
                                      <p:to>
                                        <p:strVal val="visible"/>
                                      </p:to>
                                    </p:set>
                                    <p:anim calcmode="lin" valueType="num">
                                      <p:cBhvr additive="base">
                                        <p:cTn id="19" dur="500" fill="hold"/>
                                        <p:tgtEl>
                                          <p:spTgt spid="5">
                                            <p:txEl>
                                              <p:pRg st="1" end="1"/>
                                            </p:txEl>
                                          </p:spTgt>
                                        </p:tgtEl>
                                        <p:attrNameLst>
                                          <p:attrName>ppt_x</p:attrName>
                                        </p:attrNameLst>
                                      </p:cBhvr>
                                      <p:tavLst>
                                        <p:tav tm="0">
                                          <p:val>
                                            <p:strVal val="1+#ppt_w/2"/>
                                          </p:val>
                                        </p:tav>
                                        <p:tav tm="100000">
                                          <p:val>
                                            <p:strVal val="#ppt_x"/>
                                          </p:val>
                                        </p:tav>
                                      </p:tavLst>
                                    </p:anim>
                                    <p:anim calcmode="lin" valueType="num">
                                      <p:cBhvr additive="base">
                                        <p:cTn id="20" dur="500" fill="hold"/>
                                        <p:tgtEl>
                                          <p:spTgt spid="5">
                                            <p:txEl>
                                              <p:pRg st="1" end="1"/>
                                            </p:txEl>
                                          </p:spTgt>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a:bodyPr>
          <a:lstStyle/>
          <a:p>
            <a:r>
              <a:rPr lang="es-PR" sz="4200" b="1" dirty="0" smtClean="0"/>
              <a:t>The Roller-Coaster Effect</a:t>
            </a:r>
            <a:endParaRPr lang="en-US" sz="4200" b="1" dirty="0"/>
          </a:p>
        </p:txBody>
      </p:sp>
      <p:sp>
        <p:nvSpPr>
          <p:cNvPr id="5" name="Content Placeholder 4"/>
          <p:cNvSpPr>
            <a:spLocks noGrp="1"/>
          </p:cNvSpPr>
          <p:nvPr>
            <p:ph idx="1"/>
          </p:nvPr>
        </p:nvSpPr>
        <p:spPr>
          <a:xfrm>
            <a:off x="2209800" y="1447800"/>
            <a:ext cx="5638800" cy="4525963"/>
          </a:xfrm>
        </p:spPr>
        <p:txBody>
          <a:bodyPr/>
          <a:lstStyle/>
          <a:p>
            <a:r>
              <a:rPr lang="es-PR" dirty="0" smtClean="0"/>
              <a:t>It is important that parents do their best to keep their children at the top of the roller coaster. </a:t>
            </a:r>
          </a:p>
          <a:p>
            <a:r>
              <a:rPr lang="es-PR" dirty="0" smtClean="0"/>
              <a:t>It will be impossible, however, for your children to avoid bumping into people who occasionally put them down.</a:t>
            </a:r>
            <a:endParaRPr lang="en-US" dirty="0"/>
          </a:p>
        </p:txBody>
      </p:sp>
    </p:spTree>
    <p:extLst>
      <p:ext uri="{BB962C8B-B14F-4D97-AF65-F5344CB8AC3E}">
        <p14:creationId xmlns:p14="http://schemas.microsoft.com/office/powerpoint/2010/main" val="1357103932"/>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2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barn(inVertical)">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barn(inVertical)">
                                      <p:cBhvr>
                                        <p:cTn id="12" dur="500"/>
                                        <p:tgtEl>
                                          <p:spTgt spid="5">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5">
                                            <p:txEl>
                                              <p:pRg st="1" end="1"/>
                                            </p:txEl>
                                          </p:spTgt>
                                        </p:tgtEl>
                                        <p:attrNameLst>
                                          <p:attrName>style.visibility</p:attrName>
                                        </p:attrNameLst>
                                      </p:cBhvr>
                                      <p:to>
                                        <p:strVal val="visible"/>
                                      </p:to>
                                    </p:set>
                                    <p:animEffect transition="in" filter="barn(inVertical)">
                                      <p:cBhvr>
                                        <p:cTn id="17" dur="500"/>
                                        <p:tgtEl>
                                          <p:spTgt spid="5">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a:bodyPr>
          <a:lstStyle/>
          <a:p>
            <a:r>
              <a:rPr lang="es-PR" sz="4200" b="1" dirty="0" smtClean="0"/>
              <a:t>The Roller-Coaster Effect</a:t>
            </a:r>
            <a:endParaRPr lang="en-US" sz="4200" b="1" dirty="0"/>
          </a:p>
        </p:txBody>
      </p:sp>
      <p:sp>
        <p:nvSpPr>
          <p:cNvPr id="5" name="Content Placeholder 4"/>
          <p:cNvSpPr>
            <a:spLocks noGrp="1"/>
          </p:cNvSpPr>
          <p:nvPr>
            <p:ph idx="1"/>
          </p:nvPr>
        </p:nvSpPr>
        <p:spPr>
          <a:xfrm>
            <a:off x="2057400" y="1447800"/>
            <a:ext cx="5791200" cy="4525963"/>
          </a:xfrm>
        </p:spPr>
        <p:txBody>
          <a:bodyPr>
            <a:normAutofit lnSpcReduction="10000"/>
          </a:bodyPr>
          <a:lstStyle/>
          <a:p>
            <a:r>
              <a:rPr lang="es-PR" dirty="0" smtClean="0"/>
              <a:t>When children leave home each day at the top of the roller coaster, with an abundant amount of emotional energy, they have enough oomph to get through the pits of life and make it back home to fill up on more of your positive emotional energy – better known as love. </a:t>
            </a:r>
            <a:endParaRPr lang="en-US" dirty="0"/>
          </a:p>
        </p:txBody>
      </p:sp>
    </p:spTree>
    <p:extLst>
      <p:ext uri="{BB962C8B-B14F-4D97-AF65-F5344CB8AC3E}">
        <p14:creationId xmlns:p14="http://schemas.microsoft.com/office/powerpoint/2010/main" val="2069531006"/>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4" presetClass="entr" presetSubtype="1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randombar(horizontal)">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14" presetClass="entr" presetSubtype="10" fill="hold" grpId="0"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randombar(horizontal)">
                                      <p:cBhvr>
                                        <p:cTn id="12" dur="500"/>
                                        <p:tgtEl>
                                          <p:spTgt spid="5">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a:bodyPr>
          <a:lstStyle/>
          <a:p>
            <a:r>
              <a:rPr lang="es-PR" sz="4200" b="1" dirty="0" smtClean="0"/>
              <a:t>The Roller-Coaster Effect</a:t>
            </a:r>
            <a:endParaRPr lang="en-US" sz="4200" b="1" dirty="0"/>
          </a:p>
        </p:txBody>
      </p:sp>
      <p:sp>
        <p:nvSpPr>
          <p:cNvPr id="5" name="Content Placeholder 4"/>
          <p:cNvSpPr>
            <a:spLocks noGrp="1"/>
          </p:cNvSpPr>
          <p:nvPr>
            <p:ph idx="1"/>
          </p:nvPr>
        </p:nvSpPr>
        <p:spPr>
          <a:xfrm>
            <a:off x="2209800" y="1447800"/>
            <a:ext cx="5638800" cy="4525963"/>
          </a:xfrm>
        </p:spPr>
        <p:txBody>
          <a:bodyPr>
            <a:normAutofit fontScale="85000" lnSpcReduction="10000"/>
          </a:bodyPr>
          <a:lstStyle/>
          <a:p>
            <a:r>
              <a:rPr lang="es-PR" dirty="0" smtClean="0"/>
              <a:t>When you send your children out into the world on a low...they get stuck there. Self-concept plummets. Life seems hopeless.</a:t>
            </a:r>
          </a:p>
          <a:p>
            <a:r>
              <a:rPr lang="es-PR" dirty="0" smtClean="0"/>
              <a:t>The world becomes a hostile place, and your children either end up fighting for control with anger and disruptive behavior, or giving up and retreating to a discouraged, depressed, or despondent state.</a:t>
            </a:r>
            <a:endParaRPr lang="en-US" dirty="0"/>
          </a:p>
        </p:txBody>
      </p:sp>
    </p:spTree>
    <p:extLst>
      <p:ext uri="{BB962C8B-B14F-4D97-AF65-F5344CB8AC3E}">
        <p14:creationId xmlns:p14="http://schemas.microsoft.com/office/powerpoint/2010/main" val="452952745"/>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anim calcmode="lin" valueType="num">
                                      <p:cBhvr>
                                        <p:cTn id="8" dur="500" fill="hold"/>
                                        <p:tgtEl>
                                          <p:spTgt spid="4"/>
                                        </p:tgtEl>
                                        <p:attrNameLst>
                                          <p:attrName>ppt_x</p:attrName>
                                        </p:attrNameLst>
                                      </p:cBhvr>
                                      <p:tavLst>
                                        <p:tav tm="0">
                                          <p:val>
                                            <p:strVal val="#ppt_x"/>
                                          </p:val>
                                        </p:tav>
                                        <p:tav tm="100000">
                                          <p:val>
                                            <p:strVal val="#ppt_x"/>
                                          </p:val>
                                        </p:tav>
                                      </p:tavLst>
                                    </p:anim>
                                    <p:anim calcmode="lin" valueType="num">
                                      <p:cBhvr>
                                        <p:cTn id="9" dur="500" fill="hold"/>
                                        <p:tgtEl>
                                          <p:spTgt spid="4"/>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7" presetClass="entr" presetSubtype="0" fill="hold" grpId="0" nodeType="clickEffect">
                                  <p:stCondLst>
                                    <p:cond delay="0"/>
                                  </p:stCondLst>
                                  <p:childTnLst>
                                    <p:set>
                                      <p:cBhvr>
                                        <p:cTn id="13" dur="1" fill="hold">
                                          <p:stCondLst>
                                            <p:cond delay="0"/>
                                          </p:stCondLst>
                                        </p:cTn>
                                        <p:tgtEl>
                                          <p:spTgt spid="5">
                                            <p:txEl>
                                              <p:pRg st="0" end="0"/>
                                            </p:txEl>
                                          </p:spTgt>
                                        </p:tgtEl>
                                        <p:attrNameLst>
                                          <p:attrName>style.visibility</p:attrName>
                                        </p:attrNameLst>
                                      </p:cBhvr>
                                      <p:to>
                                        <p:strVal val="visible"/>
                                      </p:to>
                                    </p:set>
                                    <p:animEffect transition="in" filter="fade">
                                      <p:cBhvr>
                                        <p:cTn id="14" dur="500"/>
                                        <p:tgtEl>
                                          <p:spTgt spid="5">
                                            <p:txEl>
                                              <p:pRg st="0" end="0"/>
                                            </p:txEl>
                                          </p:spTgt>
                                        </p:tgtEl>
                                      </p:cBhvr>
                                    </p:animEffect>
                                    <p:anim calcmode="lin" valueType="num">
                                      <p:cBhvr>
                                        <p:cTn id="15" dur="500" fill="hold"/>
                                        <p:tgtEl>
                                          <p:spTgt spid="5">
                                            <p:txEl>
                                              <p:pRg st="0" end="0"/>
                                            </p:txEl>
                                          </p:spTgt>
                                        </p:tgtEl>
                                        <p:attrNameLst>
                                          <p:attrName>ppt_x</p:attrName>
                                        </p:attrNameLst>
                                      </p:cBhvr>
                                      <p:tavLst>
                                        <p:tav tm="0">
                                          <p:val>
                                            <p:strVal val="#ppt_x"/>
                                          </p:val>
                                        </p:tav>
                                        <p:tav tm="100000">
                                          <p:val>
                                            <p:strVal val="#ppt_x"/>
                                          </p:val>
                                        </p:tav>
                                      </p:tavLst>
                                    </p:anim>
                                    <p:anim calcmode="lin" valueType="num">
                                      <p:cBhvr>
                                        <p:cTn id="16" dur="500" fill="hold"/>
                                        <p:tgtEl>
                                          <p:spTgt spid="5">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7" presetClass="entr" presetSubtype="0" fill="hold" grpId="0" nodeType="clickEffect">
                                  <p:stCondLst>
                                    <p:cond delay="0"/>
                                  </p:stCondLst>
                                  <p:childTnLst>
                                    <p:set>
                                      <p:cBhvr>
                                        <p:cTn id="20" dur="1" fill="hold">
                                          <p:stCondLst>
                                            <p:cond delay="0"/>
                                          </p:stCondLst>
                                        </p:cTn>
                                        <p:tgtEl>
                                          <p:spTgt spid="5">
                                            <p:txEl>
                                              <p:pRg st="1" end="1"/>
                                            </p:txEl>
                                          </p:spTgt>
                                        </p:tgtEl>
                                        <p:attrNameLst>
                                          <p:attrName>style.visibility</p:attrName>
                                        </p:attrNameLst>
                                      </p:cBhvr>
                                      <p:to>
                                        <p:strVal val="visible"/>
                                      </p:to>
                                    </p:set>
                                    <p:animEffect transition="in" filter="fade">
                                      <p:cBhvr>
                                        <p:cTn id="21" dur="500"/>
                                        <p:tgtEl>
                                          <p:spTgt spid="5">
                                            <p:txEl>
                                              <p:pRg st="1" end="1"/>
                                            </p:txEl>
                                          </p:spTgt>
                                        </p:tgtEl>
                                      </p:cBhvr>
                                    </p:animEffect>
                                    <p:anim calcmode="lin" valueType="num">
                                      <p:cBhvr>
                                        <p:cTn id="22" dur="500" fill="hold"/>
                                        <p:tgtEl>
                                          <p:spTgt spid="5">
                                            <p:txEl>
                                              <p:pRg st="1" end="1"/>
                                            </p:txEl>
                                          </p:spTgt>
                                        </p:tgtEl>
                                        <p:attrNameLst>
                                          <p:attrName>ppt_x</p:attrName>
                                        </p:attrNameLst>
                                      </p:cBhvr>
                                      <p:tavLst>
                                        <p:tav tm="0">
                                          <p:val>
                                            <p:strVal val="#ppt_x"/>
                                          </p:val>
                                        </p:tav>
                                        <p:tav tm="100000">
                                          <p:val>
                                            <p:strVal val="#ppt_x"/>
                                          </p:val>
                                        </p:tav>
                                      </p:tavLst>
                                    </p:anim>
                                    <p:anim calcmode="lin" valueType="num">
                                      <p:cBhvr>
                                        <p:cTn id="23" dur="500" fill="hold"/>
                                        <p:tgtEl>
                                          <p:spTgt spid="5">
                                            <p:txEl>
                                              <p:pRg st="1" end="1"/>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Users\Janet\Documents\Los primeros 7 a~os\TEMA 15  CERTIF MI (2).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9296399" cy="6858000"/>
          </a:xfrm>
          <a:prstGeom prst="rect">
            <a:avLst/>
          </a:prstGeom>
          <a:noFill/>
          <a:extLst>
            <a:ext uri="{909E8E84-426E-40dd-AFC4-6F175D3DCCD1}">
              <a14:hiddenFill xmlns:a14="http://schemas.microsoft.com/office/drawing/2010/main">
                <a:solidFill>
                  <a:srgbClr val="FFFFFF"/>
                </a:solidFill>
              </a14:hiddenFill>
            </a:ext>
          </a:extLst>
        </p:spPr>
      </p:pic>
      <p:sp>
        <p:nvSpPr>
          <p:cNvPr id="4" name="Title 3"/>
          <p:cNvSpPr>
            <a:spLocks noGrp="1"/>
          </p:cNvSpPr>
          <p:nvPr>
            <p:ph type="title"/>
          </p:nvPr>
        </p:nvSpPr>
        <p:spPr>
          <a:xfrm>
            <a:off x="457200" y="274638"/>
            <a:ext cx="7848600" cy="1143000"/>
          </a:xfrm>
        </p:spPr>
        <p:txBody>
          <a:bodyPr>
            <a:normAutofit/>
          </a:bodyPr>
          <a:lstStyle/>
          <a:p>
            <a:r>
              <a:rPr lang="es-PR" sz="4200" b="1" dirty="0" smtClean="0"/>
              <a:t>Building Your Child’s Self-Esteem</a:t>
            </a:r>
            <a:endParaRPr lang="en-US" sz="4200" b="1" dirty="0"/>
          </a:p>
        </p:txBody>
      </p:sp>
      <p:sp>
        <p:nvSpPr>
          <p:cNvPr id="5" name="Content Placeholder 4"/>
          <p:cNvSpPr>
            <a:spLocks noGrp="1"/>
          </p:cNvSpPr>
          <p:nvPr>
            <p:ph idx="1"/>
          </p:nvPr>
        </p:nvSpPr>
        <p:spPr>
          <a:xfrm>
            <a:off x="1828800" y="1447800"/>
            <a:ext cx="6019800" cy="4525963"/>
          </a:xfrm>
        </p:spPr>
        <p:txBody>
          <a:bodyPr>
            <a:normAutofit fontScale="92500" lnSpcReduction="20000"/>
          </a:bodyPr>
          <a:lstStyle/>
          <a:p>
            <a:pPr marL="514350" indent="-514350">
              <a:buFont typeface="+mj-lt"/>
              <a:buAutoNum type="arabicPeriod"/>
            </a:pPr>
            <a:r>
              <a:rPr lang="es-PR" b="1" dirty="0" smtClean="0"/>
              <a:t>Reflect your feeling that they’re OK</a:t>
            </a:r>
          </a:p>
          <a:p>
            <a:pPr marL="914400" lvl="1" indent="-514350"/>
            <a:r>
              <a:rPr lang="es-PR" dirty="0" smtClean="0"/>
              <a:t>Be sure that your children hear in your words and see in your actions that they are special. </a:t>
            </a:r>
          </a:p>
          <a:p>
            <a:pPr marL="914400" lvl="1" indent="-514350"/>
            <a:r>
              <a:rPr lang="es-PR" dirty="0" smtClean="0"/>
              <a:t>Affirm them for who they are, rather than harping on what they should be.</a:t>
            </a:r>
          </a:p>
          <a:p>
            <a:pPr marL="914400" lvl="1" indent="-514350"/>
            <a:r>
              <a:rPr lang="es-PR" dirty="0" smtClean="0"/>
              <a:t>Get the message across that they are loved supremely, no matter what.</a:t>
            </a:r>
          </a:p>
          <a:p>
            <a:pPr marL="914400" lvl="1" indent="-514350"/>
            <a:r>
              <a:rPr lang="es-PR" dirty="0" smtClean="0"/>
              <a:t>Basically, keep filling their love cups!</a:t>
            </a:r>
          </a:p>
        </p:txBody>
      </p:sp>
    </p:spTree>
    <p:extLst>
      <p:ext uri="{BB962C8B-B14F-4D97-AF65-F5344CB8AC3E}">
        <p14:creationId xmlns:p14="http://schemas.microsoft.com/office/powerpoint/2010/main" val="2650981867"/>
      </p:ext>
    </p:extLst>
  </p:cSld>
  <p:clrMapOvr>
    <a:masterClrMapping/>
  </p:clrMapOvr>
  <p:transition xmlns:p14="http://schemas.microsoft.com/office/powerpoint/2010/main">
    <p:cover/>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ipe(down)">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grpId="0"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wipe(down)">
                                      <p:cBhvr>
                                        <p:cTn id="12" dur="500"/>
                                        <p:tgtEl>
                                          <p:spTgt spid="5">
                                            <p:txEl>
                                              <p:pRg st="0" end="0"/>
                                            </p:txEl>
                                          </p:spTgt>
                                        </p:tgtEl>
                                      </p:cBhvr>
                                    </p:animEffect>
                                  </p:childTnLst>
                                </p:cTn>
                              </p:par>
                              <p:par>
                                <p:cTn id="13" presetID="22" presetClass="entr" presetSubtype="4" fill="hold" grpId="0" nodeType="withEffect">
                                  <p:stCondLst>
                                    <p:cond delay="0"/>
                                  </p:stCondLst>
                                  <p:childTnLst>
                                    <p:set>
                                      <p:cBhvr>
                                        <p:cTn id="14" dur="1" fill="hold">
                                          <p:stCondLst>
                                            <p:cond delay="0"/>
                                          </p:stCondLst>
                                        </p:cTn>
                                        <p:tgtEl>
                                          <p:spTgt spid="5">
                                            <p:txEl>
                                              <p:pRg st="1" end="1"/>
                                            </p:txEl>
                                          </p:spTgt>
                                        </p:tgtEl>
                                        <p:attrNameLst>
                                          <p:attrName>style.visibility</p:attrName>
                                        </p:attrNameLst>
                                      </p:cBhvr>
                                      <p:to>
                                        <p:strVal val="visible"/>
                                      </p:to>
                                    </p:set>
                                    <p:animEffect transition="in" filter="wipe(down)">
                                      <p:cBhvr>
                                        <p:cTn id="15" dur="500"/>
                                        <p:tgtEl>
                                          <p:spTgt spid="5">
                                            <p:txEl>
                                              <p:pRg st="1" end="1"/>
                                            </p:txEl>
                                          </p:spTgt>
                                        </p:tgtEl>
                                      </p:cBhvr>
                                    </p:animEffect>
                                  </p:childTnLst>
                                </p:cTn>
                              </p:par>
                              <p:par>
                                <p:cTn id="16" presetID="22" presetClass="entr" presetSubtype="4" fill="hold" grpId="0" nodeType="withEffect">
                                  <p:stCondLst>
                                    <p:cond delay="0"/>
                                  </p:stCondLst>
                                  <p:childTnLst>
                                    <p:set>
                                      <p:cBhvr>
                                        <p:cTn id="17" dur="1" fill="hold">
                                          <p:stCondLst>
                                            <p:cond delay="0"/>
                                          </p:stCondLst>
                                        </p:cTn>
                                        <p:tgtEl>
                                          <p:spTgt spid="5">
                                            <p:txEl>
                                              <p:pRg st="2" end="2"/>
                                            </p:txEl>
                                          </p:spTgt>
                                        </p:tgtEl>
                                        <p:attrNameLst>
                                          <p:attrName>style.visibility</p:attrName>
                                        </p:attrNameLst>
                                      </p:cBhvr>
                                      <p:to>
                                        <p:strVal val="visible"/>
                                      </p:to>
                                    </p:set>
                                    <p:animEffect transition="in" filter="wipe(down)">
                                      <p:cBhvr>
                                        <p:cTn id="18" dur="500"/>
                                        <p:tgtEl>
                                          <p:spTgt spid="5">
                                            <p:txEl>
                                              <p:pRg st="2" end="2"/>
                                            </p:txEl>
                                          </p:spTgt>
                                        </p:tgtEl>
                                      </p:cBhvr>
                                    </p:animEffect>
                                  </p:childTnLst>
                                </p:cTn>
                              </p:par>
                              <p:par>
                                <p:cTn id="19" presetID="22" presetClass="entr" presetSubtype="4" fill="hold" grpId="0" nodeType="withEffect">
                                  <p:stCondLst>
                                    <p:cond delay="0"/>
                                  </p:stCondLst>
                                  <p:childTnLst>
                                    <p:set>
                                      <p:cBhvr>
                                        <p:cTn id="20" dur="1" fill="hold">
                                          <p:stCondLst>
                                            <p:cond delay="0"/>
                                          </p:stCondLst>
                                        </p:cTn>
                                        <p:tgtEl>
                                          <p:spTgt spid="5">
                                            <p:txEl>
                                              <p:pRg st="3" end="3"/>
                                            </p:txEl>
                                          </p:spTgt>
                                        </p:tgtEl>
                                        <p:attrNameLst>
                                          <p:attrName>style.visibility</p:attrName>
                                        </p:attrNameLst>
                                      </p:cBhvr>
                                      <p:to>
                                        <p:strVal val="visible"/>
                                      </p:to>
                                    </p:set>
                                    <p:animEffect transition="in" filter="wipe(down)">
                                      <p:cBhvr>
                                        <p:cTn id="21" dur="500"/>
                                        <p:tgtEl>
                                          <p:spTgt spid="5">
                                            <p:txEl>
                                              <p:pRg st="3" end="3"/>
                                            </p:txEl>
                                          </p:spTgt>
                                        </p:tgtEl>
                                      </p:cBhvr>
                                    </p:animEffect>
                                  </p:childTnLst>
                                </p:cTn>
                              </p:par>
                              <p:par>
                                <p:cTn id="22" presetID="22" presetClass="entr" presetSubtype="4" fill="hold" grpId="0" nodeType="withEffect">
                                  <p:stCondLst>
                                    <p:cond delay="0"/>
                                  </p:stCondLst>
                                  <p:childTnLst>
                                    <p:set>
                                      <p:cBhvr>
                                        <p:cTn id="23" dur="1" fill="hold">
                                          <p:stCondLst>
                                            <p:cond delay="0"/>
                                          </p:stCondLst>
                                        </p:cTn>
                                        <p:tgtEl>
                                          <p:spTgt spid="5">
                                            <p:txEl>
                                              <p:pRg st="4" end="4"/>
                                            </p:txEl>
                                          </p:spTgt>
                                        </p:tgtEl>
                                        <p:attrNameLst>
                                          <p:attrName>style.visibility</p:attrName>
                                        </p:attrNameLst>
                                      </p:cBhvr>
                                      <p:to>
                                        <p:strVal val="visible"/>
                                      </p:to>
                                    </p:set>
                                    <p:animEffect transition="in" filter="wipe(down)">
                                      <p:cBhvr>
                                        <p:cTn id="24" dur="500"/>
                                        <p:tgtEl>
                                          <p:spTgt spid="5">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build="p"/>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448</TotalTime>
  <Words>1157</Words>
  <Application>Microsoft Macintosh PowerPoint</Application>
  <PresentationFormat>On-screen Show (4:3)</PresentationFormat>
  <Paragraphs>80</Paragraphs>
  <Slides>20</Slides>
  <Notes>0</Notes>
  <HiddenSlides>0</HiddenSlides>
  <MMClips>0</MMClips>
  <ScaleCrop>false</ScaleCrop>
  <HeadingPairs>
    <vt:vector size="4" baseType="variant">
      <vt:variant>
        <vt:lpstr>Theme</vt:lpstr>
      </vt:variant>
      <vt:variant>
        <vt:i4>1</vt:i4>
      </vt:variant>
      <vt:variant>
        <vt:lpstr>Slide Titles</vt:lpstr>
      </vt:variant>
      <vt:variant>
        <vt:i4>20</vt:i4>
      </vt:variant>
    </vt:vector>
  </HeadingPairs>
  <TitlesOfParts>
    <vt:vector size="21" baseType="lpstr">
      <vt:lpstr>Office Theme</vt:lpstr>
      <vt:lpstr>The Mirror of Self-Esteem</vt:lpstr>
      <vt:lpstr>The Mirror of Self-Esteem</vt:lpstr>
      <vt:lpstr>The Mirror of Self-Esteem</vt:lpstr>
      <vt:lpstr>The Mirror of Self-Esteem</vt:lpstr>
      <vt:lpstr>The Roller-Coaster Effect</vt:lpstr>
      <vt:lpstr>The Roller-Coaster Effect</vt:lpstr>
      <vt:lpstr>The Roller-Coaster Effect</vt:lpstr>
      <vt:lpstr>The Roller-Coaster Effect</vt:lpstr>
      <vt:lpstr>Building Your Child’s Self-Esteem</vt:lpstr>
      <vt:lpstr>Building Your Child’s Self-Esteem</vt:lpstr>
      <vt:lpstr>Building Your Child’s Self-Esteem</vt:lpstr>
      <vt:lpstr>Building Your Child’s Self-Esteem</vt:lpstr>
      <vt:lpstr>Building Your Child’s Self-Esteem</vt:lpstr>
      <vt:lpstr>Building Your Child’s Self-Esteem</vt:lpstr>
      <vt:lpstr>Dealing With People Who Put Others Down</vt:lpstr>
      <vt:lpstr>Dealing With People Who Put Others Down</vt:lpstr>
      <vt:lpstr>Teach Your Children to Be Mirrors for Others</vt:lpstr>
      <vt:lpstr>Teach Your Children to Be Mirrors for Others</vt:lpstr>
      <vt:lpstr>Teach Your Children to Be Mirrors for Others</vt:lpstr>
      <vt:lpstr>Teach Your Child to Be Mirrors for Others</vt:lpstr>
    </vt:vector>
  </TitlesOfParts>
  <Company>Hewlett-Packard Company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El espejo de la autoestima</dc:title>
  <dc:creator>Janet</dc:creator>
  <cp:lastModifiedBy>Jainie Baltodano</cp:lastModifiedBy>
  <cp:revision>27</cp:revision>
  <dcterms:created xsi:type="dcterms:W3CDTF">2013-11-11T14:48:48Z</dcterms:created>
  <dcterms:modified xsi:type="dcterms:W3CDTF">2014-07-25T03:14:23Z</dcterms:modified>
</cp:coreProperties>
</file>

<file path=docProps/thumbnail.jpeg>
</file>